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  <p:sldId id="263" r:id="rId9"/>
    <p:sldId id="265" r:id="rId10"/>
    <p:sldId id="288" r:id="rId11"/>
    <p:sldId id="267" r:id="rId12"/>
    <p:sldId id="268" r:id="rId13"/>
    <p:sldId id="289" r:id="rId14"/>
    <p:sldId id="290" r:id="rId15"/>
    <p:sldId id="291" r:id="rId16"/>
    <p:sldId id="292" r:id="rId17"/>
    <p:sldId id="273" r:id="rId18"/>
    <p:sldId id="275" r:id="rId19"/>
    <p:sldId id="293" r:id="rId20"/>
    <p:sldId id="294" r:id="rId21"/>
    <p:sldId id="285" r:id="rId22"/>
    <p:sldId id="286" r:id="rId23"/>
    <p:sldId id="287" r:id="rId2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9943E67-D655-4188-A92B-682AC165F3AD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96AC84-C668-4CC4-945E-97D7684CDD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7451" cy="47021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7451" cy="47021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7451" cy="47021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smtClean="0"/>
              <a:t/>
            </a:r>
            <a:br>
              <a:rPr lang="it-IT" smtClean="0"/>
            </a:br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 typeface="Times New Roman" pitchFamily="18" charset="0"/>
              <a:buNone/>
            </a:pPr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z="10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5863" cy="470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 noTextEdit="1"/>
          </p:cNvSpPr>
          <p:nvPr>
            <p:ph type="sldImg"/>
          </p:nvPr>
        </p:nvSpPr>
        <p:spPr bwMode="auto">
          <a:xfrm>
            <a:off x="-703263" y="1020763"/>
            <a:ext cx="6267451" cy="47021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40B6-6DF8-4FFC-873E-02602540BBDC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470AD-852C-4797-88FA-89331F2773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5F25-19D4-4B4A-B009-25A769B7CF9D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C569-59E1-4D16-B262-65BA0A6F38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3C547-DB5F-418E-9661-435C7BE4B868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18E1-F7A3-483F-B825-13EF903B58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CCCB2-ADA2-4088-BD74-9AEA38BF1EC7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D0686-FDD1-452C-BED9-217DC60D1B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78ABA-F254-4322-8E0B-B5E22D90E236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DA72-FCAC-48BA-A176-1BCF9C2B16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827EB-7D9A-49D3-B469-09D144B65B9A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3A037-61E1-4B48-AF61-BE0A413AD8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EAB9F-82FF-4181-AF90-B5A1F0369D5A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3FB0-75B7-4C2D-845F-0A002CA01D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777FE-0653-4543-8B7F-E616BE2D3D7D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DEBEE-02B1-4470-82F5-ABD5845594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3679F-F82F-44F3-8DEF-3D438B3A8B38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F334F-11E7-4760-AA0A-5B11671E06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0A3F-C26E-47C1-953C-0F8E5EA933BD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C0414-0C5F-4161-84A7-1F5F35185D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544A4-E7E2-46F7-BD69-DA7FB749F656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4255D-E904-499A-8836-CDCAD34823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133700-3DBD-4CE7-9351-641712BD0A64}" type="datetimeFigureOut">
              <a:rPr lang="it-IT"/>
              <a:pPr>
                <a:defRPr/>
              </a:pPr>
              <a:t>02/07/2012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14E51F-66DE-4C3F-BFA5-C13DE6D963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750" y="1700213"/>
            <a:ext cx="7772400" cy="3313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“Workshop</a:t>
            </a:r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Gestione, manutenzione, buone prassi e</a:t>
            </a:r>
            <a:b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proposte settoriali e territoriali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38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" y="134938"/>
            <a:ext cx="2427288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453188"/>
            <a:ext cx="4067175" cy="404812"/>
          </a:xfrm>
        </p:spPr>
        <p:txBody>
          <a:bodyPr rtlCol="0">
            <a:normAutofit lnSpcReduction="10000"/>
          </a:bodyPr>
          <a:lstStyle/>
          <a:p>
            <a:pPr algn="l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Dott. Ing. Pasquale </a:t>
            </a:r>
            <a:r>
              <a:rPr lang="it-IT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Addonizio</a:t>
            </a:r>
            <a:endParaRPr lang="it-IT" sz="20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84288"/>
            <a:ext cx="7766050" cy="488950"/>
          </a:xfrm>
        </p:spPr>
        <p:txBody>
          <a:bodyPr/>
          <a:lstStyle/>
          <a:p>
            <a:pPr marL="419100" indent="-419100" algn="l"/>
            <a:r>
              <a:rPr lang="en-GB" sz="2400" b="1" u="sng" smtClean="0">
                <a:solidFill>
                  <a:schemeClr val="tx2"/>
                </a:solidFill>
              </a:rPr>
              <a:t>Eliminare i pericoli attraverso la manutenzione 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496300" cy="39544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gli impianti quali ad esempio quello elettrico,  gli infortuni sul lavoro dovuti ad elettrocuzione provocano un numero rilevante di casi di mortalità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- 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installazioni elettriche difettose (cavi, spine, apparecchiature) possono produrre scosse e ustioni, incendi e addirittura esplosioni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pic>
        <p:nvPicPr>
          <p:cNvPr id="24579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84288"/>
            <a:ext cx="7766050" cy="48895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un’attività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alto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routine e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condizioni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eccezionali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accesso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spazi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ristretti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Cambiamenti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nelle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nell’ambiente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endParaRPr lang="en-GB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stretto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contatto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macchinari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processi</a:t>
            </a: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corso</a:t>
            </a:r>
            <a:endParaRPr lang="en-GB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Tempi </a:t>
            </a:r>
            <a:r>
              <a:rPr lang="en-GB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ristretti</a:t>
            </a:r>
            <a:endParaRPr lang="en-GB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eseguita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settori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in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tutti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luoghi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è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associata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un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Rectangle 5"/>
          <p:cNvSpPr>
            <a:spLocks noChangeArrowheads="1"/>
          </p:cNvSpPr>
          <p:nvPr/>
        </p:nvSpPr>
        <p:spPr bwMode="auto">
          <a:xfrm>
            <a:off x="1763713" y="3860800"/>
            <a:ext cx="7766050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endParaRPr lang="fr-FR" sz="2200" b="1">
              <a:solidFill>
                <a:srgbClr val="000000"/>
              </a:solidFill>
              <a:latin typeface="Myriad Pro Semibold"/>
            </a:endParaRPr>
          </a:p>
        </p:txBody>
      </p:sp>
      <p:pic>
        <p:nvPicPr>
          <p:cNvPr id="26628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4752975" cy="488950"/>
          </a:xfrm>
        </p:spPr>
        <p:txBody>
          <a:bodyPr rtlCol="0">
            <a:normAutofit fontScale="90000"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salute 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7588"/>
            <a:ext cx="8229600" cy="33734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le operazioni di manutenzione comportano dei rischi quali: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Rischi fisici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rumore, vibrazioni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caldo e freddo eccessivi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radiazioni (radiazione ultravioletta, raggi x, campi elettromagnetici)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elevato carico di lavoro fisico, movimenti faticosi, lavoro in spazi ristretti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Effetti:</a:t>
            </a:r>
            <a:r>
              <a:rPr lang="it-IT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danni acustici dovuti al rumore, disturbi muscolo-scheletrici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5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4752975" cy="488950"/>
          </a:xfrm>
        </p:spPr>
        <p:txBody>
          <a:bodyPr rtlCol="0">
            <a:normAutofit fontScale="90000"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salute 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7588"/>
            <a:ext cx="8435975" cy="33734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le operazioni di manutenzione comportano dei rischi quali: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chimici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Amianto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fibra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vetro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Vapori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(ad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fumi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dell’asfalto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scarichi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diesel,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silice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cristallina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Solventi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sintomi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respiratori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asma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professionale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allergie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asbestosi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cancro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3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4752975" cy="488950"/>
          </a:xfrm>
        </p:spPr>
        <p:txBody>
          <a:bodyPr rtlCol="0">
            <a:normAutofit fontScale="90000"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salute 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7588"/>
            <a:ext cx="8435975" cy="33734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le operazioni di manutenzione comportano dei rischi quali: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biologici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Batteri (ad esempio legionella, salmonella)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Muffe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funghi</a:t>
            </a:r>
            <a:endParaRPr lang="fr-FR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r-F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sintomi</a:t>
            </a:r>
            <a:r>
              <a:rPr lang="fr-FR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respiratori</a:t>
            </a:r>
            <a:r>
              <a:rPr lang="fr-FR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asma</a:t>
            </a:r>
            <a:r>
              <a:rPr lang="fr-FR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allergie, </a:t>
            </a:r>
            <a:r>
              <a:rPr lang="fr-FR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legionellosi</a:t>
            </a:r>
            <a:r>
              <a:rPr lang="fr-FR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1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4752975" cy="488950"/>
          </a:xfrm>
        </p:spPr>
        <p:txBody>
          <a:bodyPr rtlCol="0">
            <a:normAutofit fontScale="90000"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salute 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7588"/>
            <a:ext cx="8435975" cy="33734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le operazioni di manutenzione comportano dei rischi quali: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psicosociali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Tempi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ridotti</a:t>
            </a:r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fine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settimana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notturno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chiamata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orario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lavorativo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irregolare</a:t>
            </a:r>
            <a:endParaRPr lang="en-US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personale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fornitori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comunicazione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stress legato al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affaticamento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aumento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infortuni</a:t>
            </a:r>
            <a:endParaRPr lang="en-GB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4819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4752975" cy="488950"/>
          </a:xfrm>
        </p:spPr>
        <p:txBody>
          <a:bodyPr rtlCol="0">
            <a:normAutofit fontScale="90000"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Pericoli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7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sulla</a:t>
            </a:r>
            <a:r>
              <a:rPr lang="en-GB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salute </a:t>
            </a:r>
            <a:endParaRPr lang="en-GB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7588"/>
            <a:ext cx="8435975" cy="33734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 le operazioni di manutenzione comportano dei rischi quali: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 elevato di tutti i tipi di infortuni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Molti rischi correlati alla manutenzione delle apparecchiature e delle macchine da lavoro, ad es. schiacciamento nello spostamento di macchinari, avvio inatteso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Cadute dall’alto, infortuni derivanti dalla caduta di oggetti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Elettrocuzione, scosse elettriche, ustioni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Spazi ristretti, asfissia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Esplosioni, incendi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6867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84288"/>
            <a:ext cx="7766050" cy="488950"/>
          </a:xfrm>
        </p:spPr>
        <p:txBody>
          <a:bodyPr rtlCol="0">
            <a:no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Subappalto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9608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uno dei fattori più rilevanti negli infortuni in manutenzione: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Fattore aggravante in termini di sicurezza e salute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it-IT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numerosi incidenti ed infortuni sono collegati alla manutenzione in subappalto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 lontano dalla propria abituale sede di impiego (dipendenti che lavorano presso la sede del cliente) e necessità di adattarsi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Frequenti cambiamenti di ambienti di lavoro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 società subappaltanti che operano contemporaneamente sugli stessi siti </a:t>
            </a:r>
            <a:r>
              <a:rPr lang="it-IT" sz="2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 di comunicazione</a:t>
            </a:r>
          </a:p>
        </p:txBody>
      </p:sp>
      <p:pic>
        <p:nvPicPr>
          <p:cNvPr id="38915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7766050" cy="48895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Fatti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cifre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8052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Elevata percentuale di infortuni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it-IT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dati EUROSTAT dimostrano che 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15-20% circa (a seconda del Paese) di tutti gli infortuni 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10-15% di tutti gli infortuni mortali sono correlati a interventi di manutenzione</a:t>
            </a:r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38% circa degli infortuni chimici sono prodotti da materiali pericolosi emessi durante la manutenzione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it-IT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maggior parte degli infortuni si verifica durante la manutenzione correttiva</a:t>
            </a:r>
          </a:p>
        </p:txBody>
      </p:sp>
      <p:pic>
        <p:nvPicPr>
          <p:cNvPr id="40963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7766050" cy="48895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Fatti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cifre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8052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Esposizioni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professionali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dati indicano una maggiore esposizione alle sostanze pericolose dei lavoratori addetti alla manutenzione rispetto ad altri lavoratori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Elevata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esposizione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un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pesante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carico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endParaRPr lang="en-GB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Elevata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esposizione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lavoratori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addetti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rumori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vibrazioni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radiazioni</a:t>
            </a:r>
            <a:endParaRPr lang="en-GB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addetti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anche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più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esposti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calore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estate,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nonché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atmosfere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molto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umide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molto</a:t>
            </a:r>
            <a:r>
              <a:rPr lang="en-GB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secche</a:t>
            </a:r>
            <a:endParaRPr lang="en-GB" sz="2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3011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z="4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 sicura nella pratica</a:t>
            </a:r>
            <a:r>
              <a:rPr lang="it-IT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4000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284288"/>
            <a:ext cx="7766050" cy="48895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Fatti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cifre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80523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studi indicano che i lavoratori addetti alla manutenzione industriale potrebbero essere esposti a un rischio particolarmente elevato di sviluppare malattie professionali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0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Secondo uno studio francese, nei dipendenti impiegati nella manutenzione industriale si riscontra una percentuale di incidenza delle malattie professionali da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a 10 volte superiore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  popolazione media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Un'alta percentuale dei casi segnalati di </a:t>
            </a:r>
            <a:r>
              <a:rPr lang="it-IT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disturbi </a:t>
            </a:r>
            <a:r>
              <a:rPr lang="it-IT" sz="2000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muscoloscheletrici</a:t>
            </a:r>
            <a:r>
              <a:rPr lang="it-IT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verifica negli addetti alla manutenzione: meccanici, elettricisti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it-IT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riscontra un tasso più elevato di mortalità relativa all'esposizione all'amianto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negli addetti alla manutenzione del settore edile e nei tecnici della manutenzione del settore marittimo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5059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9"/>
          <p:cNvSpPr>
            <a:spLocks noGrp="1" noChangeArrowheads="1"/>
          </p:cNvSpPr>
          <p:nvPr>
            <p:ph type="title"/>
          </p:nvPr>
        </p:nvSpPr>
        <p:spPr>
          <a:xfrm>
            <a:off x="250825" y="981075"/>
            <a:ext cx="8229600" cy="114300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comuni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sicura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6" name="Rectangle 10"/>
          <p:cNvSpPr>
            <a:spLocks noChangeArrowheads="1"/>
          </p:cNvSpPr>
          <p:nvPr/>
        </p:nvSpPr>
        <p:spPr bwMode="auto">
          <a:xfrm>
            <a:off x="323850" y="2205038"/>
            <a:ext cx="8496300" cy="3954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Integrazione della manutenzione nella gestione generale della SSL </a:t>
            </a:r>
          </a:p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Approccio strutturato basato sulla valutazione dei rischi</a:t>
            </a:r>
          </a:p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Ruoli e responsabilità definiti</a:t>
            </a:r>
          </a:p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Sistemi di lavoro sicuri e chiari orientamenti da seguire</a:t>
            </a:r>
          </a:p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Formazione e apparecchiature adeguate</a:t>
            </a:r>
          </a:p>
          <a:p>
            <a:pPr marL="357188" indent="-357188">
              <a:spcBef>
                <a:spcPts val="800"/>
              </a:spcBef>
              <a:spcAft>
                <a:spcPts val="1200"/>
              </a:spcAft>
              <a:buSzPct val="69000"/>
              <a:buFont typeface="Arial" charset="0"/>
              <a:buChar char="•"/>
            </a:pPr>
            <a:r>
              <a:rPr lang="en-GB" b="1">
                <a:latin typeface="Myriad Pro Semibold"/>
              </a:rPr>
              <a:t>Coinvolgimento dei lavoratori nel processo di valutazione dei rischi e di gestione della manutenzione</a:t>
            </a:r>
            <a:endParaRPr lang="en-US" b="1">
              <a:latin typeface="Myriad Pro Semibold"/>
            </a:endParaRPr>
          </a:p>
        </p:txBody>
      </p:sp>
      <p:pic>
        <p:nvPicPr>
          <p:cNvPr id="47107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284288"/>
            <a:ext cx="7766050" cy="488950"/>
          </a:xfrm>
        </p:spPr>
        <p:txBody>
          <a:bodyPr rtlCol="0">
            <a:normAutofit/>
          </a:bodyPr>
          <a:lstStyle/>
          <a:p>
            <a:pPr marL="419100" indent="-419100" algn="l" fontAlgn="auto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Cinque </a:t>
            </a:r>
            <a:r>
              <a:rPr lang="en-US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regole</a:t>
            </a:r>
            <a:r>
              <a:rPr lang="en-US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per la </a:t>
            </a:r>
            <a:r>
              <a:rPr lang="en-US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US" sz="24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sicura</a:t>
            </a:r>
            <a:endParaRPr lang="en-GB" sz="24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525962"/>
          </a:xfrm>
        </p:spPr>
        <p:txBody>
          <a:bodyPr rtlCol="0">
            <a:normAutofit/>
          </a:bodyPr>
          <a:lstStyle/>
          <a:p>
            <a:pPr marL="381000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Pianificazione</a:t>
            </a:r>
            <a:endParaRPr lang="da-DK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1000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Messa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sicurezza</a:t>
            </a:r>
            <a:endParaRPr lang="da-DK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1000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Utilizzo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attrezzature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adeguate</a:t>
            </a:r>
            <a:endParaRPr lang="da-DK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1000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svolto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quanto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pianificato</a:t>
            </a:r>
            <a:endParaRPr lang="da-DK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81000" indent="-3810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finale</a:t>
            </a:r>
            <a:endParaRPr lang="fr-F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9155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2781300"/>
            <a:ext cx="7766050" cy="488950"/>
          </a:xfrm>
        </p:spPr>
        <p:txBody>
          <a:bodyPr rtlCol="0">
            <a:noAutofit/>
          </a:bodyPr>
          <a:lstStyle/>
          <a:p>
            <a:pPr marL="419100" indent="-419100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</a:t>
            </a:r>
            <a:r>
              <a:rPr lang="en-US" sz="54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l’attenzione</a:t>
            </a:r>
            <a:endParaRPr lang="en-GB" sz="5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1203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edifici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le strutture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sottoposti ad una regolare manutenzione si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rivelano insicuri non soltanto per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persone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vi lavorano, ma anche per la popolazione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macchinari che ricevono una manutenzione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insufficiente o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irregolare possono rendere le condizioni di lavoro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insicure per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operatori e creare rischi per gli altri lavoratori.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Rientra nelle responsabilità dei datori di lavoro tutelare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propri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lavoratori nei confronti di eventuali pericoli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 al lavoro.</a:t>
            </a:r>
            <a:endParaRPr lang="it-IT" sz="24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it-IT" sz="27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intervento eseguito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mantenere qualcosa in buono stato di funzionamento e di sicurezza, affinché non si deteriori o non si verifichino guasti.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Può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trattarsi di un posto di lavoro, uno strumento di lavoro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 un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mezzo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trasporto. </a:t>
            </a: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b="1" dirty="0"/>
              <a:t/>
            </a:r>
            <a:br>
              <a:rPr lang="it-IT" sz="2200" b="1" dirty="0"/>
            </a:b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200" b="1" dirty="0"/>
              <a:t/>
            </a:r>
            <a:br>
              <a:rPr lang="it-IT" sz="2200" b="1" dirty="0"/>
            </a:b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Esistono 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principali interventi di 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manutenzione: 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7410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 preventiva/proattiva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realizza per mantenere funzionale qualcosa.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Questo tipo di attività solitamente viene pianificata e programmata in conformità con le istruzioni del produttore;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 correttiva/reattiva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effettuata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riparare qualcosa affinché funzioni nuovamente in maniera corretta.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tratta di un intervento non pianificato e non programmato, in genere associato a maggiori pericoli e a livelli di rischio più elevati.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BUONE PRASSI</a:t>
            </a: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/>
              <a:t/>
            </a:r>
            <a:br>
              <a:rPr lang="it-IT" sz="1300" dirty="0"/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soluzioni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attuate – non teoriche o ipotetiche – finalizzate a promuovere la gestione effettiva dei rischi per la sicurezza e la salute occupazionali collegati agli interventi di manutenzione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sui luoghi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lavoro,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ovvero  elaborare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mettere in atto prassi di manutenzione strutturata e sicura.</a:t>
            </a:r>
            <a:r>
              <a:rPr lang="it-IT" sz="1300" dirty="0"/>
              <a:t/>
            </a:r>
            <a:br>
              <a:rPr lang="it-IT" sz="1300" dirty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/>
              <a:t/>
            </a:r>
            <a:br>
              <a:rPr lang="it-IT" sz="1300" dirty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sz="1300" dirty="0"/>
              <a:t/>
            </a:r>
            <a:br>
              <a:rPr lang="it-IT" sz="1300" dirty="0"/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L’intervento di manutenzione è finalizzato a dimostrare </a:t>
            </a:r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buona pratica gestionale onde: </a:t>
            </a:r>
            <a:r>
              <a:rPr lang="it-IT" sz="1300" dirty="0"/>
              <a:t/>
            </a:r>
            <a:br>
              <a:rPr lang="it-IT" sz="1300" dirty="0"/>
            </a:br>
            <a:r>
              <a:rPr lang="it-IT" sz="1300" dirty="0" smtClean="0"/>
              <a:t/>
            </a:r>
            <a:br>
              <a:rPr lang="it-IT" sz="1300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9458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>
          <a:xfrm>
            <a:off x="250825" y="1628775"/>
            <a:ext cx="8569325" cy="4679950"/>
          </a:xfrm>
        </p:spPr>
        <p:txBody>
          <a:bodyPr rtlCol="0" anchor="t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apportare un miglioramento delle condizioni generali di lavoro;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promuovere un approccio alla manutenzione strutturato e basato sulla gestione dei rischi;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promuovere attivamente la sicurezza, la salute e l’efficienza;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concentrarsi sull’eliminazione o sulla prevenzione del rischio alla fonte;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determinare un beneficio identificabile e permanente; </a:t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prevedere un approccio partecipativo tra datori di lavoro e lavoratori; 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 smtClean="0"/>
              <a:t> </a:t>
            </a:r>
            <a:endParaRPr lang="it-IT" sz="2000" dirty="0"/>
          </a:p>
        </p:txBody>
      </p:sp>
      <p:pic>
        <p:nvPicPr>
          <p:cNvPr id="20482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79388" y="1557338"/>
            <a:ext cx="8713787" cy="431800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L’importanza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della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la </a:t>
            </a: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sicurezza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la salute </a:t>
            </a: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u="sng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2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200" b="1" u="sng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11"/>
          <p:cNvSpPr txBox="1">
            <a:spLocks noChangeArrowheads="1"/>
          </p:cNvSpPr>
          <p:nvPr/>
        </p:nvSpPr>
        <p:spPr>
          <a:xfrm>
            <a:off x="323850" y="2276475"/>
            <a:ext cx="8351838" cy="3954463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err="1">
                <a:latin typeface="+mn-lt"/>
              </a:rPr>
              <a:t>Una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manutenzione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regolare</a:t>
            </a:r>
            <a:r>
              <a:rPr lang="en-GB" sz="2000" b="1" dirty="0">
                <a:latin typeface="+mn-lt"/>
              </a:rPr>
              <a:t> è </a:t>
            </a:r>
            <a:r>
              <a:rPr lang="en-GB" sz="2000" b="1" dirty="0" err="1">
                <a:latin typeface="+mn-lt"/>
              </a:rPr>
              <a:t>essenziale</a:t>
            </a:r>
            <a:r>
              <a:rPr lang="en-GB" sz="2000" b="1" dirty="0">
                <a:latin typeface="+mn-lt"/>
              </a:rPr>
              <a:t> per </a:t>
            </a:r>
            <a:r>
              <a:rPr lang="en-GB" sz="2000" b="1" dirty="0" err="1">
                <a:latin typeface="+mn-lt"/>
              </a:rPr>
              <a:t>mantenere</a:t>
            </a:r>
            <a:r>
              <a:rPr lang="en-GB" sz="2000" b="1" dirty="0">
                <a:latin typeface="+mn-lt"/>
              </a:rPr>
              <a:t> le </a:t>
            </a:r>
            <a:r>
              <a:rPr lang="en-GB" sz="2000" b="1" dirty="0" err="1">
                <a:latin typeface="+mn-lt"/>
              </a:rPr>
              <a:t>apparecchiature</a:t>
            </a:r>
            <a:r>
              <a:rPr lang="en-GB" sz="2000" b="1" dirty="0">
                <a:latin typeface="+mn-lt"/>
              </a:rPr>
              <a:t>, le </a:t>
            </a:r>
            <a:r>
              <a:rPr lang="en-GB" sz="2000" b="1" dirty="0" err="1">
                <a:latin typeface="+mn-lt"/>
              </a:rPr>
              <a:t>macchine</a:t>
            </a:r>
            <a:r>
              <a:rPr lang="en-GB" sz="2000" b="1" dirty="0">
                <a:latin typeface="+mn-lt"/>
              </a:rPr>
              <a:t> e </a:t>
            </a:r>
            <a:r>
              <a:rPr lang="en-GB" sz="2000" b="1" dirty="0" err="1">
                <a:latin typeface="+mn-lt"/>
              </a:rPr>
              <a:t>l’ambiente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di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lavoro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 err="1">
                <a:latin typeface="+mn-lt"/>
              </a:rPr>
              <a:t>sicuri</a:t>
            </a:r>
            <a:r>
              <a:rPr lang="en-GB" sz="2000" b="1" dirty="0">
                <a:latin typeface="+mn-lt"/>
              </a:rPr>
              <a:t> e </a:t>
            </a:r>
            <a:r>
              <a:rPr lang="en-GB" sz="2000" b="1" dirty="0" err="1">
                <a:latin typeface="+mn-lt"/>
              </a:rPr>
              <a:t>affidabili</a:t>
            </a:r>
            <a:r>
              <a:rPr lang="en-GB" sz="2000" b="1" dirty="0">
                <a:latin typeface="+mn-lt"/>
              </a:rPr>
              <a:t> </a:t>
            </a:r>
            <a:r>
              <a:rPr lang="en-GB" sz="2000" b="1" dirty="0">
                <a:latin typeface="+mn-lt"/>
              </a:rPr>
              <a:t>e </a:t>
            </a:r>
            <a:r>
              <a:rPr lang="en-GB" sz="2000" b="1" dirty="0" err="1">
                <a:latin typeface="+mn-lt"/>
              </a:rPr>
              <a:t>contribuisce</a:t>
            </a:r>
            <a:r>
              <a:rPr lang="en-GB" sz="2000" b="1" dirty="0">
                <a:latin typeface="+mn-lt"/>
              </a:rPr>
              <a:t> a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eliminare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pericoli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sul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luogo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lavoro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L’assenza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manutenzione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o </a:t>
            </a: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una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manutenzione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inadeguata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</a:t>
            </a:r>
            <a:r>
              <a:rPr lang="en-US" sz="2000" b="1" dirty="0" err="1">
                <a:latin typeface="+mn-lt"/>
              </a:rPr>
              <a:t>possono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produrre</a:t>
            </a:r>
            <a:r>
              <a:rPr lang="en-US" sz="2000" b="1" dirty="0">
                <a:latin typeface="+mn-lt"/>
              </a:rPr>
              <a:t>   </a:t>
            </a:r>
            <a:r>
              <a:rPr lang="en-US" sz="2000" b="1" dirty="0" err="1">
                <a:latin typeface="+mn-lt"/>
              </a:rPr>
              <a:t>situazioni</a:t>
            </a:r>
            <a:r>
              <a:rPr lang="en-US" sz="2000" b="1" dirty="0">
                <a:latin typeface="+mn-lt"/>
              </a:rPr>
              <a:t>  </a:t>
            </a:r>
            <a:r>
              <a:rPr lang="en-US" sz="2000" b="1" dirty="0" err="1">
                <a:latin typeface="+mn-lt"/>
              </a:rPr>
              <a:t>pericolose</a:t>
            </a:r>
            <a:r>
              <a:rPr lang="en-US" sz="2000" b="1" dirty="0">
                <a:latin typeface="+mn-lt"/>
              </a:rPr>
              <a:t>,  </a:t>
            </a:r>
            <a:r>
              <a:rPr lang="en-US" sz="2000" b="1" dirty="0" err="1">
                <a:latin typeface="+mn-lt"/>
              </a:rPr>
              <a:t>infortuni</a:t>
            </a:r>
            <a:r>
              <a:rPr lang="en-US" sz="2000" b="1" dirty="0">
                <a:latin typeface="+mn-lt"/>
              </a:rPr>
              <a:t> e  </a:t>
            </a:r>
            <a:r>
              <a:rPr lang="en-US" sz="2000" b="1" dirty="0" err="1">
                <a:latin typeface="+mn-lt"/>
              </a:rPr>
              <a:t>problemi</a:t>
            </a:r>
            <a:r>
              <a:rPr lang="en-US" sz="2000" b="1" dirty="0">
                <a:latin typeface="+mn-lt"/>
              </a:rPr>
              <a:t>  </a:t>
            </a:r>
            <a:r>
              <a:rPr lang="en-US" sz="2000" b="1" dirty="0" err="1">
                <a:latin typeface="+mn-lt"/>
              </a:rPr>
              <a:t>di</a:t>
            </a:r>
            <a:r>
              <a:rPr lang="en-US" sz="2000" b="1" dirty="0">
                <a:latin typeface="+mn-lt"/>
              </a:rPr>
              <a:t> salute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GB" sz="2000" b="1" dirty="0"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>
                <a:latin typeface="+mn-lt"/>
              </a:rPr>
              <a:t>La </a:t>
            </a:r>
            <a:r>
              <a:rPr lang="en-GB" sz="2000" b="1" dirty="0" err="1">
                <a:latin typeface="+mn-lt"/>
              </a:rPr>
              <a:t>manutenzione</a:t>
            </a:r>
            <a:r>
              <a:rPr lang="en-GB" sz="2000" b="1" dirty="0">
                <a:latin typeface="+mn-lt"/>
              </a:rPr>
              <a:t> è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un’attività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ad alto </a:t>
            </a:r>
            <a:r>
              <a:rPr lang="en-GB" sz="2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rischio</a:t>
            </a:r>
            <a:endParaRPr lang="en-GB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21507" name="Immagine 1" descr="img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284288"/>
            <a:ext cx="7766050" cy="488950"/>
          </a:xfrm>
        </p:spPr>
        <p:txBody>
          <a:bodyPr/>
          <a:lstStyle/>
          <a:p>
            <a:pPr marL="419100" indent="-419100" algn="l"/>
            <a:r>
              <a:rPr lang="en-GB" sz="2400" b="1" u="sng" smtClean="0">
                <a:solidFill>
                  <a:schemeClr val="tx2"/>
                </a:solidFill>
              </a:rPr>
              <a:t>Eliminare i pericoli attraverso la manutenzione 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496300" cy="395446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luoghi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l’esecuzione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corretta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superifici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calpestabili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nonché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percorsi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è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fondamentale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prevenire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infortuni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Scivolamenti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inciampate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cadute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infortuni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con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l’elevatore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forca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le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attrezzature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infortuni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verificano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perché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esempio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apparecchiature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sollevamento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vengono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sottoposte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regolarmente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ispezione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manutenzione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catene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sollevamento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possono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diventare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sporche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corrose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cedere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facendo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cadere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carichi</a:t>
            </a:r>
            <a:r>
              <a:rPr lang="en-GB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pesanti</a:t>
            </a:r>
            <a:endParaRPr lang="en-GB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pic>
        <p:nvPicPr>
          <p:cNvPr id="22531" name="Immagine 1" descr="img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6021388"/>
            <a:ext cx="1209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07950" y="115888"/>
            <a:ext cx="698500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i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Gestione, manutenzione, buone prassi e proposte settoriali e territoriali</a:t>
            </a:r>
            <a:endParaRPr lang="it-IT" i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1362</Words>
  <Application>Microsoft Office PowerPoint</Application>
  <PresentationFormat>Presentazione su schermo (4:3)</PresentationFormat>
  <Paragraphs>150</Paragraphs>
  <Slides>23</Slides>
  <Notes>15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8" baseType="lpstr">
      <vt:lpstr>Calibri</vt:lpstr>
      <vt:lpstr>Arial</vt:lpstr>
      <vt:lpstr>Myriad Pro Semibold</vt:lpstr>
      <vt:lpstr>Times New Roman</vt:lpstr>
      <vt:lpstr>Tema di Office</vt:lpstr>
      <vt:lpstr>“Workshop”  Gestione, manutenzione, buone prassi e proposte settoriali e territoriali</vt:lpstr>
      <vt:lpstr>  La manutenzione sicura nella pratica </vt:lpstr>
      <vt:lpstr>Gli edifici e le strutture non sottoposti ad una regolare manutenzione si rivelano insicuri non soltanto per le persone che vi lavorano, ma anche per la popolazione.  I macchinari che ricevono una manutenzione insufficiente o irregolare possono rendere le condizioni di lavoro insicure per gli operatori e creare rischi per gli altri lavoratori.   Rientra nelle responsabilità dei datori di lavoro tutelare i propri lavoratori nei confronti di eventuali pericoli relativi al lavoro.</vt:lpstr>
      <vt:lpstr>MANUTENZIONE   intervento eseguito per mantenere qualcosa in buono stato di funzionamento e di sicurezza, affinché non si deteriori o non si verifichino guasti.  Può trattarsi di un posto di lavoro, uno strumento di lavoro o  un mezzo di trasporto.      Esistono due principali interventi di manutenzione:     </vt:lpstr>
      <vt:lpstr>manutenzione preventiva/proattiva si realizza per mantenere funzionale qualcosa.   Questo tipo di attività solitamente viene pianificata e programmata in conformità con le istruzioni del produttore;   manutenzione correttiva/reattiva effettuata per riparare qualcosa affinché funzioni nuovamente in maniera corretta.  Si tratta di un intervento non pianificato e non programmato, in genere associato a maggiori pericoli e a livelli di rischio più elevati.  </vt:lpstr>
      <vt:lpstr>BUONE PRASSI  soluzioni attuate – non teoriche o ipotetiche – finalizzate a promuovere la gestione effettiva dei rischi per la sicurezza e la salute occupazionali collegati agli interventi di manutenzione sui luoghi di lavoro, ovvero  elaborare e mettere in atto prassi di manutenzione strutturata e sicura.      L’intervento di manutenzione è finalizzato a dimostrare una buona pratica gestionale onde:     </vt:lpstr>
      <vt:lpstr>-  apportare un miglioramento delle condizioni generali di lavoro;  -  promuovere un approccio alla manutenzione strutturato e basato sulla gestione dei rischi;   -  promuovere attivamente la sicurezza, la salute e l’efficienza;   -  concentrarsi sull’eliminazione o sulla prevenzione del rischio alla fonte;   -  determinare un beneficio identificabile e permanente;   -  prevedere un approccio partecipativo tra datori di lavoro e lavoratori;       </vt:lpstr>
      <vt:lpstr>L’importanza della manutenzione per la sicurezza e la salute sul lavoro </vt:lpstr>
      <vt:lpstr>Eliminare i pericoli attraverso la manutenzione </vt:lpstr>
      <vt:lpstr>Eliminare i pericoli attraverso la manutenzione </vt:lpstr>
      <vt:lpstr>Manutenzione – un’attività ad alto rischio</vt:lpstr>
      <vt:lpstr>Pericoli, rischi ed effetti sulla salute </vt:lpstr>
      <vt:lpstr>Pericoli, rischi ed effetti sulla salute </vt:lpstr>
      <vt:lpstr>Pericoli, rischi ed effetti sulla salute </vt:lpstr>
      <vt:lpstr>Pericoli, rischi ed effetti sulla salute </vt:lpstr>
      <vt:lpstr>Pericoli, rischi ed effetti sulla salute </vt:lpstr>
      <vt:lpstr>Subappalto</vt:lpstr>
      <vt:lpstr>Fatti e cifre</vt:lpstr>
      <vt:lpstr>Fatti e cifre</vt:lpstr>
      <vt:lpstr>Fatti e cifre</vt:lpstr>
      <vt:lpstr>Principi comuni della manutenzione sicura</vt:lpstr>
      <vt:lpstr>Cinque regole di base per la manutenzione sicura</vt:lpstr>
      <vt:lpstr>Grazie per l’attenzione</vt:lpstr>
    </vt:vector>
  </TitlesOfParts>
  <Company>inail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xf46422</dc:creator>
  <cp:lastModifiedBy>c.cola</cp:lastModifiedBy>
  <cp:revision>25</cp:revision>
  <dcterms:created xsi:type="dcterms:W3CDTF">2012-06-25T10:27:31Z</dcterms:created>
  <dcterms:modified xsi:type="dcterms:W3CDTF">2012-07-02T09:27:27Z</dcterms:modified>
</cp:coreProperties>
</file>