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9" r:id="rId2"/>
    <p:sldId id="297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6" r:id="rId25"/>
    <p:sldId id="294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95" r:id="rId38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EC8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7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35486F-AAE6-4A91-B801-4B89498E0981}" type="datetimeFigureOut">
              <a:rPr lang="it-IT" smtClean="0"/>
              <a:pPr/>
              <a:t>29/06/2009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4DB021-0EC2-4F60-BBFD-B710B99EDF7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88759"/>
            <a:fld id="{822FFE03-3EA6-47AD-8830-42B5646CF8AB}" type="slidenum">
              <a:rPr lang="it-IT" smtClean="0"/>
              <a:pPr defTabSz="988759"/>
              <a:t>16</a:t>
            </a:fld>
            <a:endParaRPr lang="it-IT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b="1" dirty="0" smtClean="0"/>
              <a:t>Da “Riunione Lisbona”: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/>
              <a:t>0 Introduzione (conterrà le informazioni sul contenuto delle linee guida per uno standard ISO e sugli obiettivi che si prefiggono)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/>
              <a:t>1 Scopo (definirà il campo d’azione e i limiti dell’applicabilità delle linee guida)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/>
              <a:t>2 Riferimenti normativi (conterrà un elenco di standard e di norme internazionali sulla responsabilità sociale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/>
              <a:t>3 Termini e definizioni sulla responsabilità sociale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/>
              <a:t>4 Il contesto della responsabilità sociale in cui operano tutte le organizzazioni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>
                <a:solidFill>
                  <a:srgbClr val="000066"/>
                </a:solidFill>
              </a:rPr>
              <a:t>5 I principi della responsabilità sociale che sono rilevanti per le organizzazioni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/>
              <a:t>6 Linee Guida sui più importanti concetti/temi che riguardano la responsabilità sociale (ambiente, diritti dell’uomo, lavoro, </a:t>
            </a:r>
            <a:r>
              <a:rPr lang="it-IT" sz="1000" dirty="0" err="1" smtClean="0"/>
              <a:t>governance</a:t>
            </a:r>
            <a:r>
              <a:rPr lang="it-IT" sz="1000" dirty="0" smtClean="0"/>
              <a:t> organizzativa, pratiche di lavoro e regole di mercato sicuri, coinvolgimento della società,temi riguardanti i consumatori/responsabilità di prodotto)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/>
              <a:t>7. Linee Guida per le organizzazioni per l’attuazione della responsabilità sociale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it-IT" sz="1000" dirty="0" smtClean="0"/>
              <a:t>Appendici alle linee guida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endParaRPr lang="it-IT" sz="1000" dirty="0" smtClean="0"/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0A007F-B28E-4C3A-9EAB-CB62CDDFF517}" type="slidenum">
              <a:rPr lang="it-IT" smtClean="0"/>
              <a:pPr/>
              <a:t>21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27F2F1-C62D-49C3-9380-F2A17DE7F1D9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C3717-E5A9-4886-AC02-4D3327017E2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8453C-C1BE-44C9-B3E9-C61265AEB71D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49B3B-B105-4D6F-9773-10E63EEBE3A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22DFD-791E-4813-967F-F4D45DED0836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6E95D-5174-4A57-9B2F-7EA9F9497C5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059EA-AB99-4501-B1FA-C1CA90016BB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F2E8-4FEB-4F41-928D-4AB5177362C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A01D16-E48A-4231-A374-D2DC500E7CF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B52E1-BCD7-4B28-8695-DD1FCF57CC4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E773B0-91DF-40F8-98C5-DC2D094E0B98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5B47-3E94-4F84-8A9E-8A0274FEC59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5AB78-4545-438B-AB83-91847866885A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B750C-66B0-4639-81FD-2A177B19BC7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B779DF-D9ED-446E-A28C-95040444D1AC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ADD4A-A29D-428E-8154-0E39197F9FF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4EB00-D9A6-420B-B947-6D160F24CEC8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CCCD8-3F03-45F3-A8A1-D8846A80757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DD16DE-7B99-41CA-A727-F396E53B22AA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53CE-512C-433D-BC03-F73C92F72A8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D4F65-574A-4462-9F5F-B3568E7CBE14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936CA-22FD-48AC-9447-DACF2512011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E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00"/>
                </a:solidFill>
                <a:latin typeface="Batang" pitchFamily="18" charset="-127"/>
              </a:defRPr>
            </a:lvl1pPr>
          </a:lstStyle>
          <a:p>
            <a:fld id="{52B16BB2-4CA0-4B5E-8A6E-AE8C5D1928F5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BA4BD7-2AAF-4C08-860E-C884D979A519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23850" y="981075"/>
            <a:ext cx="82804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062" name="Picture 38" descr="UNI Logo-cmy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50" y="150813"/>
            <a:ext cx="714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" name="Picture 39" descr="Promos_Logo_completo"/>
          <p:cNvPicPr>
            <a:picLocks noChangeAspect="1" noChangeArrowheads="1"/>
          </p:cNvPicPr>
          <p:nvPr userDrawn="1"/>
        </p:nvPicPr>
        <p:blipFill>
          <a:blip r:embed="rId14"/>
          <a:srcRect l="26830" r="25203" b="21538"/>
          <a:stretch>
            <a:fillRect/>
          </a:stretch>
        </p:blipFill>
        <p:spPr bwMode="auto">
          <a:xfrm>
            <a:off x="2339975" y="115888"/>
            <a:ext cx="790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" name="Picture 40" descr="logo2 Ordine Ingegneri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140200" y="115888"/>
            <a:ext cx="720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41" descr="CCIAA Napoli 50%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1863" y="115888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Immagine 1"/>
          <p:cNvPicPr>
            <a:picLocks noChangeAspect="1" noChangeArrowheads="1"/>
          </p:cNvPicPr>
          <p:nvPr userDrawn="1"/>
        </p:nvPicPr>
        <p:blipFill>
          <a:blip r:embed="rId17"/>
          <a:srcRect l="4585" t="3035" r="77953" b="87421"/>
          <a:stretch>
            <a:fillRect/>
          </a:stretch>
        </p:blipFill>
        <p:spPr bwMode="auto">
          <a:xfrm>
            <a:off x="7667625" y="87313"/>
            <a:ext cx="863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Promos/principal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Promos/norm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romos/RSINA/pagine/00%20-%20Home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1470037"/>
            <a:ext cx="9144000" cy="3673475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28600" y="714375"/>
            <a:ext cx="8686800" cy="3484563"/>
          </a:xfrm>
          <a:prstGeom prst="rect">
            <a:avLst/>
          </a:prstGeom>
          <a:effectLst>
            <a:outerShdw dist="63500" dir="13987806" algn="ctr" rotWithShape="0">
              <a:srgbClr val="000066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/>
            </a:r>
            <a:br>
              <a:rPr lang="it-IT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endParaRPr lang="it-IT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4787900" y="5589588"/>
            <a:ext cx="4356100" cy="720725"/>
          </a:xfrm>
          <a:prstGeom prst="rect">
            <a:avLst/>
          </a:prstGeom>
          <a:solidFill>
            <a:srgbClr val="333399">
              <a:alpha val="76077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86313" y="5572125"/>
            <a:ext cx="435768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i="1" dirty="0">
                <a:solidFill>
                  <a:schemeClr val="bg1"/>
                </a:solidFill>
                <a:latin typeface="Book Antiqua" pitchFamily="18" charset="0"/>
              </a:rPr>
              <a:t>  Ing. Attilio Montefusco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i="1" dirty="0">
              <a:solidFill>
                <a:schemeClr val="bg1"/>
              </a:solidFill>
              <a:latin typeface="Book Antiqu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Book Antiqua" pitchFamily="18" charset="0"/>
              </a:rPr>
              <a:t>Napoli, </a:t>
            </a:r>
            <a:r>
              <a:rPr lang="it-IT" b="1" i="1" dirty="0" smtClean="0">
                <a:latin typeface="Book Antiqua" pitchFamily="18" charset="0"/>
              </a:rPr>
              <a:t>29 giugno </a:t>
            </a:r>
            <a:r>
              <a:rPr lang="it-IT" b="1" i="1" dirty="0">
                <a:latin typeface="Book Antiqua" pitchFamily="18" charset="0"/>
              </a:rPr>
              <a:t>2009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00035" y="2030413"/>
            <a:ext cx="8343931" cy="232728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Incontro tecnico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4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 sicurezza e gli impianti: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4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dal D.M. 37/08 al D.Lgs. 81/08</a:t>
            </a:r>
            <a:endParaRPr lang="it-IT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2071688"/>
            <a:ext cx="9144000" cy="3786187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323850" y="34925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 sz="4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428625" y="1054090"/>
            <a:ext cx="8101013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it-IT" sz="2800" b="1" dirty="0">
                <a:solidFill>
                  <a:srgbClr val="0033CC"/>
                </a:solidFill>
                <a:latin typeface="Tahoma" pitchFamily="34" charset="0"/>
              </a:rPr>
              <a:t>Struttura normativa mondiale, </a:t>
            </a:r>
          </a:p>
          <a:p>
            <a:pPr algn="ctr"/>
            <a:r>
              <a:rPr lang="it-IT" sz="2800" b="1" dirty="0">
                <a:solidFill>
                  <a:srgbClr val="0033CC"/>
                </a:solidFill>
                <a:latin typeface="Tahoma" pitchFamily="34" charset="0"/>
              </a:rPr>
              <a:t>europea</a:t>
            </a:r>
            <a:r>
              <a:rPr lang="it-IT" sz="2800" b="1" dirty="0" smtClean="0">
                <a:solidFill>
                  <a:srgbClr val="0033CC"/>
                </a:solidFill>
                <a:latin typeface="Tahoma" pitchFamily="34" charset="0"/>
              </a:rPr>
              <a:t>, nazionale</a:t>
            </a:r>
            <a:endParaRPr lang="it-IT" sz="28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pic>
        <p:nvPicPr>
          <p:cNvPr id="1126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2071688"/>
            <a:ext cx="76565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CasellaDiTesto 5"/>
          <p:cNvSpPr txBox="1">
            <a:spLocks noChangeArrowheads="1"/>
          </p:cNvSpPr>
          <p:nvPr/>
        </p:nvSpPr>
        <p:spPr bwMode="auto">
          <a:xfrm>
            <a:off x="464344" y="1144575"/>
            <a:ext cx="8215312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0066FF"/>
                </a:solidFill>
              </a:rPr>
              <a:t>Dall’incertezza della </a:t>
            </a:r>
            <a:r>
              <a:rPr lang="it-IT" b="1" dirty="0">
                <a:solidFill>
                  <a:srgbClr val="0066FF"/>
                </a:solidFill>
              </a:rPr>
              <a:t>REGOLA </a:t>
            </a:r>
            <a:r>
              <a:rPr lang="it-IT" b="1" dirty="0" err="1">
                <a:solidFill>
                  <a:srgbClr val="0066FF"/>
                </a:solidFill>
              </a:rPr>
              <a:t>D’ARTE</a:t>
            </a:r>
            <a:r>
              <a:rPr lang="it-IT" b="1" dirty="0">
                <a:solidFill>
                  <a:srgbClr val="0066FF"/>
                </a:solidFill>
              </a:rPr>
              <a:t>  </a:t>
            </a:r>
          </a:p>
          <a:p>
            <a:pPr algn="ctr"/>
            <a:r>
              <a:rPr lang="it-IT" dirty="0">
                <a:solidFill>
                  <a:srgbClr val="0066FF"/>
                </a:solidFill>
              </a:rPr>
              <a:t>con la </a:t>
            </a:r>
            <a:r>
              <a:rPr lang="it-IT" b="1" dirty="0">
                <a:solidFill>
                  <a:srgbClr val="0066FF"/>
                </a:solidFill>
              </a:rPr>
              <a:t>L.</a:t>
            </a:r>
            <a:r>
              <a:rPr lang="it-IT" dirty="0">
                <a:solidFill>
                  <a:srgbClr val="0066FF"/>
                </a:solidFill>
              </a:rPr>
              <a:t> </a:t>
            </a:r>
            <a:r>
              <a:rPr lang="it-IT" b="1" dirty="0">
                <a:solidFill>
                  <a:srgbClr val="0066FF"/>
                </a:solidFill>
              </a:rPr>
              <a:t>46/90 sostituita dal D.M. 37/08 </a:t>
            </a:r>
            <a:r>
              <a:rPr lang="it-IT" dirty="0">
                <a:solidFill>
                  <a:srgbClr val="0066FF"/>
                </a:solidFill>
              </a:rPr>
              <a:t>in Italia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429125" y="1784340"/>
            <a:ext cx="28575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295" name="CasellaDiTesto 7"/>
          <p:cNvSpPr txBox="1">
            <a:spLocks noChangeArrowheads="1"/>
          </p:cNvSpPr>
          <p:nvPr/>
        </p:nvSpPr>
        <p:spPr bwMode="auto">
          <a:xfrm>
            <a:off x="1393032" y="2133594"/>
            <a:ext cx="6357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u="sng" dirty="0">
                <a:solidFill>
                  <a:srgbClr val="0066FF"/>
                </a:solidFill>
              </a:rPr>
              <a:t>Si IMPONE l’ADOZIONE OBBLIGATORIA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23850" y="2941639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rgbClr val="0066FF"/>
                </a:solidFill>
                <a:latin typeface="Tahoma" pitchFamily="34" charset="0"/>
              </a:rPr>
              <a:t>Delle </a:t>
            </a:r>
            <a:r>
              <a:rPr lang="it-IT" sz="2000" b="1" dirty="0">
                <a:solidFill>
                  <a:srgbClr val="0066FF"/>
                </a:solidFill>
                <a:latin typeface="Tahoma" pitchFamily="34" charset="0"/>
              </a:rPr>
              <a:t>NORME TECNICHE relative agli impianti nell’edilizia abitativa </a:t>
            </a:r>
            <a:r>
              <a:rPr lang="it-IT" sz="2000" dirty="0">
                <a:solidFill>
                  <a:srgbClr val="0066FF"/>
                </a:solidFill>
                <a:latin typeface="Tahoma" pitchFamily="34" charset="0"/>
              </a:rPr>
              <a:t>DEGLI ENTI NORMATORI ITALIANI: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5214942" y="3543304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 err="1">
                <a:solidFill>
                  <a:srgbClr val="000099"/>
                </a:solidFill>
                <a:latin typeface="Tahoma" pitchFamily="34" charset="0"/>
              </a:rPr>
              <a:t>U.N.I.</a:t>
            </a:r>
            <a:endParaRPr lang="it-IT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919407" y="3614742"/>
            <a:ext cx="93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000099"/>
                </a:solidFill>
                <a:latin typeface="Tahoma" pitchFamily="34" charset="0"/>
              </a:rPr>
              <a:t>C.E.I.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93725" y="4627632"/>
            <a:ext cx="79565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66FF"/>
                </a:solidFill>
                <a:latin typeface="Tahoma" pitchFamily="34" charset="0"/>
              </a:rPr>
              <a:t>Anche a livello Europeo si registra un’EVOLUZIONE relativamente alla Normativa Tecnica con l’EMANAZIONE della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it-IT" sz="1600" dirty="0" smtClean="0">
                <a:solidFill>
                  <a:srgbClr val="0066FF"/>
                </a:solidFill>
                <a:latin typeface="Tahoma" pitchFamily="34" charset="0"/>
              </a:rPr>
              <a:t>DIRETTIVA </a:t>
            </a:r>
            <a:r>
              <a:rPr lang="it-IT" sz="1600" dirty="0">
                <a:solidFill>
                  <a:srgbClr val="0066FF"/>
                </a:solidFill>
                <a:latin typeface="Tahoma" pitchFamily="34" charset="0"/>
              </a:rPr>
              <a:t>“</a:t>
            </a:r>
            <a:r>
              <a:rPr lang="it-IT" sz="1600" b="1" dirty="0">
                <a:solidFill>
                  <a:srgbClr val="0066FF"/>
                </a:solidFill>
                <a:latin typeface="Tahoma" pitchFamily="34" charset="0"/>
              </a:rPr>
              <a:t>NUOVO APPROCCIO</a:t>
            </a:r>
            <a:r>
              <a:rPr lang="it-IT" sz="1600" dirty="0">
                <a:solidFill>
                  <a:srgbClr val="0066FF"/>
                </a:solidFill>
                <a:latin typeface="Tahoma" pitchFamily="34" charset="0"/>
              </a:rPr>
              <a:t>” (CEE 7 maggio 1985)</a:t>
            </a:r>
            <a:endParaRPr lang="it-IT" sz="1600" b="1" dirty="0">
              <a:solidFill>
                <a:srgbClr val="0066FF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rgbClr val="0066FF"/>
                </a:solidFill>
                <a:latin typeface="Tahoma" pitchFamily="34" charset="0"/>
              </a:rPr>
              <a:t>Anticipa </a:t>
            </a:r>
            <a:r>
              <a:rPr lang="it-IT" sz="2000" b="1" dirty="0">
                <a:solidFill>
                  <a:srgbClr val="0066FF"/>
                </a:solidFill>
                <a:latin typeface="Tahoma" pitchFamily="34" charset="0"/>
              </a:rPr>
              <a:t>il</a:t>
            </a:r>
            <a:r>
              <a:rPr lang="it-IT" sz="2400" b="1" dirty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it-IT" sz="1600" b="1" dirty="0">
                <a:solidFill>
                  <a:srgbClr val="0066FF"/>
                </a:solidFill>
                <a:latin typeface="Tahoma" pitchFamily="34" charset="0"/>
              </a:rPr>
              <a:t>Concetto di </a:t>
            </a:r>
            <a:r>
              <a:rPr lang="it-IT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sostenibilità</a:t>
            </a:r>
            <a:r>
              <a:rPr lang="it-IT" sz="1600" b="1" dirty="0">
                <a:solidFill>
                  <a:srgbClr val="0066FF"/>
                </a:solidFill>
                <a:latin typeface="Tahoma" pitchFamily="34" charset="0"/>
              </a:rPr>
              <a:t>: - </a:t>
            </a:r>
            <a:r>
              <a:rPr lang="it-IT" sz="1600" b="1" dirty="0" smtClean="0">
                <a:solidFill>
                  <a:srgbClr val="0066FF"/>
                </a:solidFill>
                <a:latin typeface="Tahoma" pitchFamily="34" charset="0"/>
              </a:rPr>
              <a:t>Economica – Ambientale - </a:t>
            </a:r>
            <a:r>
              <a:rPr lang="it-IT" sz="1600" b="1" dirty="0">
                <a:solidFill>
                  <a:srgbClr val="0066FF"/>
                </a:solidFill>
                <a:latin typeface="Tahoma" pitchFamily="34" charset="0"/>
              </a:rPr>
              <a:t>Sociale                        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600" b="1" dirty="0">
                <a:solidFill>
                  <a:srgbClr val="0066FF"/>
                </a:solidFill>
                <a:latin typeface="Tahoma" pitchFamily="34" charset="0"/>
              </a:rPr>
              <a:t>                                        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endParaRPr lang="it-IT" sz="1600" b="1" dirty="0">
              <a:solidFill>
                <a:srgbClr val="0066FF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endParaRPr lang="it-IT" sz="2400" b="1" dirty="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" name="Freccia in giù 6"/>
          <p:cNvSpPr/>
          <p:nvPr/>
        </p:nvSpPr>
        <p:spPr>
          <a:xfrm>
            <a:off x="4429125" y="2641596"/>
            <a:ext cx="28575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Freccia in giù 6"/>
          <p:cNvSpPr/>
          <p:nvPr/>
        </p:nvSpPr>
        <p:spPr>
          <a:xfrm>
            <a:off x="4429125" y="3997333"/>
            <a:ext cx="28575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1643042" y="5211780"/>
            <a:ext cx="5759450" cy="717550"/>
          </a:xfrm>
          <a:prstGeom prst="horizontalScroll">
            <a:avLst>
              <a:gd name="adj" fmla="val 12500"/>
            </a:avLst>
          </a:prstGeom>
          <a:solidFill>
            <a:schemeClr val="accent1">
              <a:alpha val="52940"/>
            </a:scheme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0" y="1500188"/>
            <a:ext cx="9144000" cy="5357812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904195" name="AutoShape 3"/>
          <p:cNvSpPr>
            <a:spLocks noChangeArrowheads="1"/>
          </p:cNvSpPr>
          <p:nvPr/>
        </p:nvSpPr>
        <p:spPr bwMode="auto">
          <a:xfrm>
            <a:off x="3779838" y="1917700"/>
            <a:ext cx="2162175" cy="6477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fontAlgn="auto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TERMINOLOGIA</a:t>
            </a:r>
            <a:endParaRPr lang="it-IT" sz="2000" b="1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04196" name="AutoShape 4"/>
          <p:cNvSpPr>
            <a:spLocks noChangeArrowheads="1"/>
          </p:cNvSpPr>
          <p:nvPr/>
        </p:nvSpPr>
        <p:spPr bwMode="auto">
          <a:xfrm>
            <a:off x="3779838" y="2636838"/>
            <a:ext cx="2162175" cy="649287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fontAlgn="auto">
              <a:lnSpc>
                <a:spcPct val="7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DIMENSIONI</a:t>
            </a:r>
          </a:p>
        </p:txBody>
      </p:sp>
      <p:sp>
        <p:nvSpPr>
          <p:cNvPr id="904197" name="AutoShape 5"/>
          <p:cNvSpPr>
            <a:spLocks noChangeArrowheads="1"/>
          </p:cNvSpPr>
          <p:nvPr/>
        </p:nvSpPr>
        <p:spPr bwMode="auto">
          <a:xfrm>
            <a:off x="3783013" y="3573463"/>
            <a:ext cx="2159000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fontAlgn="auto">
              <a:lnSpc>
                <a:spcPct val="7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REQUISITI</a:t>
            </a:r>
          </a:p>
        </p:txBody>
      </p:sp>
      <p:sp>
        <p:nvSpPr>
          <p:cNvPr id="904198" name="AutoShape 6"/>
          <p:cNvSpPr>
            <a:spLocks noChangeArrowheads="1"/>
          </p:cNvSpPr>
          <p:nvPr/>
        </p:nvSpPr>
        <p:spPr bwMode="auto">
          <a:xfrm>
            <a:off x="3778250" y="5229225"/>
            <a:ext cx="2160588" cy="64928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fontAlgn="auto">
              <a:lnSpc>
                <a:spcPct val="7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QUALIT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À</a:t>
            </a:r>
          </a:p>
          <a:p>
            <a:pPr algn="ctr" fontAlgn="auto">
              <a:lnSpc>
                <a:spcPct val="4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GESTIONE</a:t>
            </a:r>
          </a:p>
        </p:txBody>
      </p:sp>
      <p:sp>
        <p:nvSpPr>
          <p:cNvPr id="904199" name="AutoShape 7"/>
          <p:cNvSpPr>
            <a:spLocks noChangeArrowheads="1"/>
          </p:cNvSpPr>
          <p:nvPr/>
        </p:nvSpPr>
        <p:spPr bwMode="auto">
          <a:xfrm>
            <a:off x="2703513" y="4075113"/>
            <a:ext cx="2159000" cy="647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fontAlgn="auto">
              <a:lnSpc>
                <a:spcPct val="7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PRESTAZIONI</a:t>
            </a:r>
          </a:p>
        </p:txBody>
      </p:sp>
      <p:sp>
        <p:nvSpPr>
          <p:cNvPr id="904200" name="AutoShape 8"/>
          <p:cNvSpPr>
            <a:spLocks noChangeArrowheads="1"/>
          </p:cNvSpPr>
          <p:nvPr/>
        </p:nvSpPr>
        <p:spPr bwMode="auto">
          <a:xfrm>
            <a:off x="2698750" y="5840413"/>
            <a:ext cx="2160588" cy="649287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fontAlgn="auto">
              <a:lnSpc>
                <a:spcPct val="7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SICUREZZA</a:t>
            </a:r>
          </a:p>
          <a:p>
            <a:pPr algn="ctr" fontAlgn="auto">
              <a:lnSpc>
                <a:spcPct val="7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AMBIENTE</a:t>
            </a:r>
          </a:p>
        </p:txBody>
      </p:sp>
      <p:sp>
        <p:nvSpPr>
          <p:cNvPr id="904201" name="AutoShape 9"/>
          <p:cNvSpPr>
            <a:spLocks noChangeArrowheads="1"/>
          </p:cNvSpPr>
          <p:nvPr/>
        </p:nvSpPr>
        <p:spPr bwMode="auto">
          <a:xfrm>
            <a:off x="4570413" y="6021388"/>
            <a:ext cx="2089150" cy="64770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fontAlgn="auto">
              <a:lnSpc>
                <a:spcPct val="7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UTILIZZO</a:t>
            </a:r>
          </a:p>
          <a:p>
            <a:pPr algn="ctr" fontAlgn="auto">
              <a:lnSpc>
                <a:spcPct val="4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MANUTENZIONE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1763713" y="3429000"/>
            <a:ext cx="70564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1763713" y="5084763"/>
            <a:ext cx="70564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04207" name="AutoShape 15"/>
          <p:cNvSpPr>
            <a:spLocks noChangeArrowheads="1"/>
          </p:cNvSpPr>
          <p:nvPr/>
        </p:nvSpPr>
        <p:spPr bwMode="auto">
          <a:xfrm>
            <a:off x="4576763" y="4294188"/>
            <a:ext cx="2155825" cy="6477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fontAlgn="auto">
              <a:lnSpc>
                <a:spcPct val="7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defRPr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METODI DI PROVA</a:t>
            </a:r>
          </a:p>
        </p:txBody>
      </p:sp>
      <p:sp>
        <p:nvSpPr>
          <p:cNvPr id="904208" name="Text Box 16"/>
          <p:cNvSpPr txBox="1">
            <a:spLocks noChangeArrowheads="1"/>
          </p:cNvSpPr>
          <p:nvPr/>
        </p:nvSpPr>
        <p:spPr bwMode="auto">
          <a:xfrm>
            <a:off x="6084888" y="2060575"/>
            <a:ext cx="28098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/>
              <a:t>Codici comuni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/>
              <a:t>Unificazione dimensionale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/>
              <a:t>Intercambiabilità pezzi</a:t>
            </a:r>
          </a:p>
        </p:txBody>
      </p:sp>
      <p:sp>
        <p:nvSpPr>
          <p:cNvPr id="904209" name="Text Box 17"/>
          <p:cNvSpPr txBox="1">
            <a:spLocks noChangeArrowheads="1"/>
          </p:cNvSpPr>
          <p:nvPr/>
        </p:nvSpPr>
        <p:spPr bwMode="auto">
          <a:xfrm>
            <a:off x="6659563" y="3576638"/>
            <a:ext cx="23399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dirty="0"/>
              <a:t>Caratteristiche dei prodotti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dirty="0"/>
              <a:t>Valutazione della conformità</a:t>
            </a:r>
          </a:p>
        </p:txBody>
      </p:sp>
      <p:sp>
        <p:nvSpPr>
          <p:cNvPr id="904210" name="Text Box 18"/>
          <p:cNvSpPr txBox="1">
            <a:spLocks noChangeArrowheads="1"/>
          </p:cNvSpPr>
          <p:nvPr/>
        </p:nvSpPr>
        <p:spPr bwMode="auto">
          <a:xfrm>
            <a:off x="6732588" y="5130800"/>
            <a:ext cx="24479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/>
              <a:t>Sicurezza prodotti e attività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/>
              <a:t>Approccio per processi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/>
              <a:t>Gestione organizzazioni</a:t>
            </a:r>
          </a:p>
        </p:txBody>
      </p:sp>
      <p:sp>
        <p:nvSpPr>
          <p:cNvPr id="90421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971536"/>
            <a:ext cx="8137525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dirty="0" smtClean="0">
                <a:solidFill>
                  <a:srgbClr val="000099"/>
                </a:solidFill>
              </a:rPr>
              <a:t>Evoluzione normativa</a:t>
            </a:r>
          </a:p>
        </p:txBody>
      </p:sp>
      <p:sp>
        <p:nvSpPr>
          <p:cNvPr id="13329" name="Line 20"/>
          <p:cNvSpPr>
            <a:spLocks noChangeShapeType="1"/>
          </p:cNvSpPr>
          <p:nvPr/>
        </p:nvSpPr>
        <p:spPr bwMode="auto">
          <a:xfrm>
            <a:off x="1187450" y="1916113"/>
            <a:ext cx="0" cy="39608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0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0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0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0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0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0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0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90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animBg="1"/>
      <p:bldP spid="904196" grpId="0" animBg="1"/>
      <p:bldP spid="904197" grpId="0" animBg="1"/>
      <p:bldP spid="904198" grpId="0" animBg="1"/>
      <p:bldP spid="904199" grpId="0" animBg="1"/>
      <p:bldP spid="904200" grpId="0" animBg="1"/>
      <p:bldP spid="904201" grpId="0" animBg="1"/>
      <p:bldP spid="904207" grpId="0" animBg="1"/>
      <p:bldP spid="904208" grpId="0"/>
      <p:bldP spid="904209" grpId="0"/>
      <p:bldP spid="904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1714488"/>
            <a:ext cx="9144000" cy="2000264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4357694"/>
            <a:ext cx="9144000" cy="2500330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4341" name="Rectangle 18"/>
          <p:cNvSpPr>
            <a:spLocks noChangeArrowheads="1"/>
          </p:cNvSpPr>
          <p:nvPr/>
        </p:nvSpPr>
        <p:spPr bwMode="auto">
          <a:xfrm>
            <a:off x="881856" y="1155689"/>
            <a:ext cx="73802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chemeClr val="hlink"/>
                </a:solidFill>
              </a:rPr>
              <a:t>ISO 9001</a:t>
            </a:r>
            <a:r>
              <a:rPr lang="it-IT" sz="2000" dirty="0">
                <a:solidFill>
                  <a:schemeClr val="accent2"/>
                </a:solidFill>
              </a:rPr>
              <a:t> </a:t>
            </a:r>
            <a:r>
              <a:rPr lang="it-IT" sz="1600" dirty="0">
                <a:solidFill>
                  <a:srgbClr val="000099"/>
                </a:solidFill>
              </a:rPr>
              <a:t>(tradotto in italiano: UNI EN ISO 9001:2008)</a:t>
            </a:r>
          </a:p>
          <a:p>
            <a:endParaRPr lang="it-IT" sz="1600" dirty="0">
              <a:solidFill>
                <a:srgbClr val="000099"/>
              </a:solidFill>
            </a:endParaRPr>
          </a:p>
        </p:txBody>
      </p:sp>
      <p:sp>
        <p:nvSpPr>
          <p:cNvPr id="14342" name="Rectangle 19"/>
          <p:cNvSpPr>
            <a:spLocks noChangeArrowheads="1"/>
          </p:cNvSpPr>
          <p:nvPr/>
        </p:nvSpPr>
        <p:spPr bwMode="auto">
          <a:xfrm>
            <a:off x="237507" y="1795525"/>
            <a:ext cx="8668987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/>
              <a:t>Sistema di </a:t>
            </a:r>
            <a:r>
              <a:rPr lang="it-IT" dirty="0">
                <a:solidFill>
                  <a:srgbClr val="000099"/>
                </a:solidFill>
              </a:rPr>
              <a:t>gestione per la qualità</a:t>
            </a:r>
            <a:r>
              <a:rPr lang="it-IT" dirty="0"/>
              <a:t>, pensato per monitorare i processi aziendali (</a:t>
            </a:r>
            <a:r>
              <a:rPr lang="it-IT" u="sng" dirty="0"/>
              <a:t>miglioramento continuo prodotto/servizio</a:t>
            </a:r>
            <a:r>
              <a:rPr lang="it-IT" dirty="0"/>
              <a:t>) affinché siano indirizzati al miglioramento della efficacia e dell'efficienza della organizzazione oltre che alla soddisfazione del cliente.</a:t>
            </a:r>
          </a:p>
          <a:p>
            <a:r>
              <a:rPr lang="it-IT" dirty="0" smtClean="0"/>
              <a:t>La </a:t>
            </a:r>
            <a:r>
              <a:rPr lang="it-IT" dirty="0"/>
              <a:t>ISO 9001 garantisce il controllo del processo produttivo e la sua efficacia, ma non la sua efficienza.</a:t>
            </a:r>
          </a:p>
          <a:p>
            <a:endParaRPr lang="it-IT" sz="2000" dirty="0"/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1079500" y="3857628"/>
            <a:ext cx="69850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solidFill>
                  <a:schemeClr val="accent2"/>
                </a:solidFill>
              </a:rPr>
              <a:t>   </a:t>
            </a:r>
            <a:r>
              <a:rPr lang="it-IT" sz="2400" dirty="0">
                <a:solidFill>
                  <a:schemeClr val="hlink"/>
                </a:solidFill>
              </a:rPr>
              <a:t>ISO 14001 </a:t>
            </a:r>
            <a:r>
              <a:rPr lang="it-IT" sz="1600" dirty="0">
                <a:solidFill>
                  <a:schemeClr val="hlink"/>
                </a:solidFill>
              </a:rPr>
              <a:t>(tradotto in italiano: UNI EN ISO 14001:2004)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196850" y="4518922"/>
            <a:ext cx="8750300" cy="2339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Lo standard </a:t>
            </a:r>
            <a:r>
              <a:rPr lang="it-IT" b="1" dirty="0"/>
              <a:t>ISO 14001</a:t>
            </a:r>
            <a:endParaRPr lang="it-IT" dirty="0"/>
          </a:p>
          <a:p>
            <a:r>
              <a:rPr lang="it-IT" dirty="0"/>
              <a:t>fissa i requisiti di un «sistema di </a:t>
            </a:r>
            <a:r>
              <a:rPr lang="it-IT" dirty="0">
                <a:solidFill>
                  <a:srgbClr val="008080"/>
                </a:solidFill>
              </a:rPr>
              <a:t>gestione ambientale</a:t>
            </a:r>
            <a:r>
              <a:rPr lang="it-IT" dirty="0"/>
              <a:t>» di una qualsiasi organizzazione. </a:t>
            </a:r>
          </a:p>
          <a:p>
            <a:r>
              <a:rPr lang="it-IT" dirty="0"/>
              <a:t>Dimostra che l'organizzazione certificata ha un sistema di gestione adeguato </a:t>
            </a:r>
          </a:p>
          <a:p>
            <a:r>
              <a:rPr lang="it-IT" dirty="0"/>
              <a:t>a tenere sotto controllo gli impatti ambientali delle proprie attività, e ne </a:t>
            </a:r>
          </a:p>
          <a:p>
            <a:r>
              <a:rPr lang="it-IT" dirty="0"/>
              <a:t>ricerchi sistematicamente il miglioramento in modo coerente, efficace e </a:t>
            </a:r>
          </a:p>
          <a:p>
            <a:r>
              <a:rPr lang="it-IT" dirty="0"/>
              <a:t>soprattutto sostenibile.</a:t>
            </a:r>
          </a:p>
          <a:p>
            <a:endParaRPr lang="it-I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3286132"/>
            <a:ext cx="9144000" cy="1071562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504032" y="1714488"/>
            <a:ext cx="8135937" cy="5170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/>
              <a:t>La sigla </a:t>
            </a:r>
            <a:r>
              <a:rPr lang="it-IT" b="1" dirty="0"/>
              <a:t>OHSAS </a:t>
            </a:r>
            <a:r>
              <a:rPr lang="it-IT" dirty="0"/>
              <a:t>significa </a:t>
            </a:r>
            <a:r>
              <a:rPr lang="it-IT" dirty="0" err="1"/>
              <a:t>Occupational</a:t>
            </a: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and </a:t>
            </a:r>
            <a:r>
              <a:rPr lang="it-IT" dirty="0" err="1"/>
              <a:t>Safety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 </a:t>
            </a:r>
            <a:r>
              <a:rPr lang="it-IT" dirty="0" err="1"/>
              <a:t>Series</a:t>
            </a:r>
            <a:r>
              <a:rPr lang="it-IT" dirty="0"/>
              <a:t> ed identifica uno standard internazionale che fissa i requisiti che deve avere un sistema di gestione a tutela: </a:t>
            </a:r>
          </a:p>
          <a:p>
            <a:pPr algn="just">
              <a:buFontTx/>
              <a:buChar char="-"/>
            </a:pPr>
            <a:r>
              <a:rPr lang="it-IT" dirty="0"/>
              <a:t>  della Sicurezza,</a:t>
            </a:r>
          </a:p>
          <a:p>
            <a:pPr algn="just">
              <a:buFontTx/>
              <a:buChar char="-"/>
            </a:pPr>
            <a:r>
              <a:rPr lang="it-IT" dirty="0"/>
              <a:t>  della Salute dei Lavoratori.</a:t>
            </a:r>
          </a:p>
          <a:p>
            <a:pPr>
              <a:buFontTx/>
              <a:buChar char="-"/>
            </a:pPr>
            <a:endParaRPr lang="it-IT" sz="1600" dirty="0"/>
          </a:p>
          <a:p>
            <a:r>
              <a:rPr lang="it-IT" dirty="0"/>
              <a:t>Il 1 luglio 2007 è stata pubblicata da BSI la </a:t>
            </a:r>
            <a:r>
              <a:rPr lang="it-IT" b="1" dirty="0"/>
              <a:t>BS OHSAS 18001:2007</a:t>
            </a:r>
            <a:r>
              <a:rPr lang="it-IT" dirty="0"/>
              <a:t>. </a:t>
            </a:r>
          </a:p>
          <a:p>
            <a:r>
              <a:rPr lang="it-IT" dirty="0"/>
              <a:t>Il documento si definisce come norma e non più come specifica è rivisto e organizzato sulla linea della </a:t>
            </a:r>
            <a:r>
              <a:rPr lang="it-IT" b="1" dirty="0"/>
              <a:t>ISO 14000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2000" dirty="0"/>
              <a:t>L'attenzione si sposta </a:t>
            </a:r>
            <a:r>
              <a:rPr lang="it-IT" sz="2000" u="sng" dirty="0"/>
              <a:t>sulla gestione e riduzione progressiva dei rischi</a:t>
            </a:r>
            <a:r>
              <a:rPr lang="it-IT" sz="2000" dirty="0"/>
              <a:t> quindi sulla </a:t>
            </a:r>
            <a:r>
              <a:rPr lang="it-IT" sz="2000" b="1" dirty="0"/>
              <a:t>salute</a:t>
            </a:r>
            <a:r>
              <a:rPr lang="it-IT" sz="2000" dirty="0"/>
              <a:t> piuttosto che sulla sicurezza</a:t>
            </a:r>
            <a:r>
              <a:rPr lang="it-IT" dirty="0"/>
              <a:t>.</a:t>
            </a:r>
          </a:p>
          <a:p>
            <a:endParaRPr lang="it-IT" sz="1600" dirty="0"/>
          </a:p>
          <a:p>
            <a:endParaRPr lang="it-IT" sz="1400" dirty="0"/>
          </a:p>
          <a:p>
            <a:pPr algn="ctr"/>
            <a:r>
              <a:rPr lang="it-IT" sz="1600" dirty="0"/>
              <a:t>Il sistema di gestione regolato dalla norma OHSAS è spesso costruito integrandolo con il sistema di gestione ambientale, ispirato alla Norma 14001: </a:t>
            </a:r>
            <a:r>
              <a:rPr lang="it-IT" sz="1600" u="sng" dirty="0"/>
              <a:t>la Sicurezza e l'Ambiente sono infatti strettamente collegati tra loro.</a:t>
            </a:r>
          </a:p>
          <a:p>
            <a:endParaRPr lang="it-IT" sz="1600" u="sng" dirty="0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881857" y="1130288"/>
            <a:ext cx="738028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>
                <a:solidFill>
                  <a:schemeClr val="hlink"/>
                </a:solidFill>
              </a:rPr>
              <a:t>OHSAS 18001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2357438"/>
            <a:ext cx="9144000" cy="3143250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881856" y="2428875"/>
            <a:ext cx="73802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solidFill>
                  <a:schemeClr val="accent2"/>
                </a:solidFill>
              </a:rPr>
              <a:t>  </a:t>
            </a:r>
            <a:r>
              <a:rPr lang="it-IT" sz="2000" b="1" dirty="0">
                <a:solidFill>
                  <a:schemeClr val="hlink"/>
                </a:solidFill>
                <a:cs typeface="Arial" charset="0"/>
              </a:rPr>
              <a:t>SA 8000 (legato al tema dell’etica</a:t>
            </a:r>
            <a:r>
              <a:rPr lang="it-IT" sz="2000" dirty="0">
                <a:solidFill>
                  <a:schemeClr val="hlink"/>
                </a:solidFill>
                <a:cs typeface="Arial" charset="0"/>
              </a:rPr>
              <a:t>)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592932" y="3081338"/>
            <a:ext cx="7958137" cy="212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dirty="0"/>
              <a:t>La </a:t>
            </a:r>
            <a:r>
              <a:rPr lang="it-IT" sz="1600" b="1" u="sng" dirty="0">
                <a:solidFill>
                  <a:srgbClr val="000099"/>
                </a:solidFill>
              </a:rPr>
              <a:t>Social </a:t>
            </a:r>
            <a:r>
              <a:rPr lang="it-IT" sz="1600" b="1" u="sng" dirty="0" err="1">
                <a:solidFill>
                  <a:srgbClr val="000099"/>
                </a:solidFill>
              </a:rPr>
              <a:t>Accountability</a:t>
            </a:r>
            <a:r>
              <a:rPr lang="it-IT" sz="1600" b="1" u="sng" dirty="0">
                <a:solidFill>
                  <a:srgbClr val="000099"/>
                </a:solidFill>
              </a:rPr>
              <a:t> International</a:t>
            </a:r>
            <a:r>
              <a:rPr lang="it-IT" sz="1600" b="1" dirty="0"/>
              <a:t> </a:t>
            </a:r>
            <a:r>
              <a:rPr lang="it-IT" sz="1600" dirty="0"/>
              <a:t>(SAI), organizzazione internazionale nata nel 1997, ha emanato la norma </a:t>
            </a:r>
            <a:r>
              <a:rPr lang="it-IT" sz="1600" b="1" dirty="0">
                <a:solidFill>
                  <a:srgbClr val="000099"/>
                </a:solidFill>
              </a:rPr>
              <a:t>SA 8000</a:t>
            </a:r>
            <a:r>
              <a:rPr lang="it-IT" sz="1600" dirty="0"/>
              <a:t> per </a:t>
            </a:r>
            <a:r>
              <a:rPr lang="it-IT" sz="1600" dirty="0" smtClean="0"/>
              <a:t>assicurare </a:t>
            </a:r>
            <a:r>
              <a:rPr lang="it-IT" sz="1600" dirty="0"/>
              <a:t>nelle aziende:</a:t>
            </a:r>
          </a:p>
          <a:p>
            <a:pPr>
              <a:buFontTx/>
              <a:buChar char="-"/>
            </a:pPr>
            <a:r>
              <a:rPr lang="it-IT" sz="1600" dirty="0"/>
              <a:t>  eque condizioni di lavoro; </a:t>
            </a:r>
          </a:p>
          <a:p>
            <a:pPr>
              <a:buFontTx/>
              <a:buChar char="-"/>
            </a:pPr>
            <a:r>
              <a:rPr lang="it-IT" sz="1600" dirty="0"/>
              <a:t>  un approvvigionamento etico di risorse; </a:t>
            </a:r>
          </a:p>
          <a:p>
            <a:pPr>
              <a:buFontTx/>
              <a:buChar char="-"/>
            </a:pPr>
            <a:r>
              <a:rPr lang="it-IT" sz="1600" dirty="0"/>
              <a:t>  ed un processo indipendente di controllo per la tutela dei lavoratori.</a:t>
            </a:r>
          </a:p>
          <a:p>
            <a:endParaRPr lang="it-IT" sz="1600" dirty="0"/>
          </a:p>
          <a:p>
            <a:pPr algn="ctr"/>
            <a:r>
              <a:rPr lang="it-IT" b="1" dirty="0">
                <a:solidFill>
                  <a:srgbClr val="0033CC"/>
                </a:solidFill>
              </a:rPr>
              <a:t>Non trova ad oggi una corrispondente norma italiana o internazionale.</a:t>
            </a:r>
          </a:p>
          <a:p>
            <a:pPr algn="ctr"/>
            <a:r>
              <a:rPr lang="it-IT" b="1" dirty="0">
                <a:solidFill>
                  <a:srgbClr val="0033CC"/>
                </a:solidFill>
              </a:rPr>
              <a:t>Solo una </a:t>
            </a:r>
            <a:r>
              <a:rPr lang="it-IT" b="1" u="sng" dirty="0">
                <a:solidFill>
                  <a:srgbClr val="0033CC"/>
                </a:solidFill>
              </a:rPr>
              <a:t>linea guida</a:t>
            </a:r>
            <a:r>
              <a:rPr lang="it-IT" b="1" dirty="0">
                <a:solidFill>
                  <a:srgbClr val="0033CC"/>
                </a:solidFill>
              </a:rPr>
              <a:t> utilizzata ai fini certificativi</a:t>
            </a:r>
          </a:p>
        </p:txBody>
      </p:sp>
      <p:pic>
        <p:nvPicPr>
          <p:cNvPr id="16389" name="Immagine 3" descr="images[9]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9" y="928670"/>
            <a:ext cx="2286003" cy="165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5750" y="2071678"/>
            <a:ext cx="8678863" cy="4597410"/>
          </a:xfrm>
          <a:prstGeom prst="rect">
            <a:avLst/>
          </a:prstGeom>
          <a:gradFill rotWithShape="1">
            <a:gsLst>
              <a:gs pos="0">
                <a:srgbClr val="C8E3FF"/>
              </a:gs>
              <a:gs pos="100000">
                <a:srgbClr val="99CCFF">
                  <a:alpha val="81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1285868"/>
            <a:ext cx="803595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sz="2800" dirty="0" smtClean="0"/>
              <a:t>ISO/</a:t>
            </a:r>
            <a:r>
              <a:rPr lang="it-IT" sz="2800" dirty="0" err="1" smtClean="0"/>
              <a:t>CD</a:t>
            </a:r>
            <a:r>
              <a:rPr lang="it-IT" sz="2800" dirty="0" smtClean="0"/>
              <a:t> 26000 </a:t>
            </a:r>
            <a:r>
              <a:rPr lang="it-IT" sz="2800" dirty="0" err="1" smtClean="0"/>
              <a:t>Guidance</a:t>
            </a:r>
            <a:r>
              <a:rPr lang="it-IT" sz="2800" dirty="0" smtClean="0"/>
              <a:t> on Social </a:t>
            </a:r>
            <a:r>
              <a:rPr lang="it-IT" sz="2800" dirty="0" err="1" smtClean="0"/>
              <a:t>Responsibility</a:t>
            </a:r>
            <a:endParaRPr lang="it-IT" sz="2800" dirty="0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212725" y="2120909"/>
            <a:ext cx="4430713" cy="2593975"/>
          </a:xfrm>
          <a:prstGeom prst="rect">
            <a:avLst/>
          </a:prstGeom>
        </p:spPr>
        <p:txBody>
          <a:bodyPr/>
          <a:lstStyle/>
          <a:p>
            <a:pPr marL="355600" indent="-355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it-IT" sz="1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it-IT" sz="1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it-IT" sz="1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it-IT" sz="1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it-IT" sz="1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it-IT" sz="1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it-IT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CONTENUTI</a:t>
            </a:r>
          </a:p>
          <a:p>
            <a:pPr marL="355600" indent="-3556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rgbClr val="000099"/>
                </a:solidFill>
                <a:latin typeface="Arial Narrow" pitchFamily="34" charset="0"/>
              </a:rPr>
              <a:t>Scopo e campo di applicazione del documento</a:t>
            </a:r>
          </a:p>
          <a:p>
            <a:pPr marL="355600" indent="-3556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rgbClr val="000099"/>
                </a:solidFill>
                <a:latin typeface="Arial Narrow" pitchFamily="34" charset="0"/>
              </a:rPr>
              <a:t>Eventuali riferimenti normativi</a:t>
            </a:r>
          </a:p>
          <a:p>
            <a:pPr marL="355600" indent="-3556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rgbClr val="000099"/>
                </a:solidFill>
                <a:latin typeface="Arial Narrow" pitchFamily="34" charset="0"/>
              </a:rPr>
              <a:t>Termini e definizioni</a:t>
            </a:r>
          </a:p>
          <a:p>
            <a:pPr marL="355600" indent="-3556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rgbClr val="000099"/>
                </a:solidFill>
                <a:latin typeface="Arial Narrow" pitchFamily="34" charset="0"/>
              </a:rPr>
              <a:t>Il contesto della RS in cui operano le organizzazioni</a:t>
            </a:r>
          </a:p>
          <a:p>
            <a:pPr marL="355600" indent="-3556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rgbClr val="000099"/>
                </a:solidFill>
                <a:latin typeface="Arial Narrow" pitchFamily="34" charset="0"/>
              </a:rPr>
              <a:t>I principi della RS</a:t>
            </a:r>
          </a:p>
          <a:p>
            <a:pPr marL="355600" indent="-355600">
              <a:lnSpc>
                <a:spcPct val="11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rgbClr val="000099"/>
                </a:solidFill>
                <a:latin typeface="Arial Narrow" pitchFamily="34" charset="0"/>
              </a:rPr>
              <a:t>Guida ai temi fondamentali della RS</a:t>
            </a:r>
          </a:p>
          <a:p>
            <a:pPr marL="355600" indent="-3556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rgbClr val="000099"/>
                </a:solidFill>
                <a:latin typeface="Arial Narrow" pitchFamily="34" charset="0"/>
              </a:rPr>
              <a:t>Guida all’attuazione della RS per le organizzazioni</a:t>
            </a:r>
          </a:p>
          <a:p>
            <a:pPr marL="355600" indent="-3556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rgbClr val="000099"/>
                </a:solidFill>
                <a:latin typeface="Arial Narrow" pitchFamily="34" charset="0"/>
              </a:rPr>
              <a:t> Appendici e Bibliografia</a:t>
            </a:r>
          </a:p>
        </p:txBody>
      </p:sp>
      <p:pic>
        <p:nvPicPr>
          <p:cNvPr id="17413" name="Picture 6" descr="Welcome to ISO"/>
          <p:cNvPicPr>
            <a:picLocks noChangeAspect="1" noChangeArrowheads="1"/>
          </p:cNvPicPr>
          <p:nvPr/>
        </p:nvPicPr>
        <p:blipFill>
          <a:blip r:embed="rId3"/>
          <a:srcRect l="4042" t="8356" r="62196" b="12489"/>
          <a:stretch>
            <a:fillRect/>
          </a:stretch>
        </p:blipFill>
        <p:spPr bwMode="auto">
          <a:xfrm>
            <a:off x="285720" y="1218759"/>
            <a:ext cx="782610" cy="71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52413" y="477835"/>
            <a:ext cx="8280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FINALITA’ DELLA NORMA</a:t>
            </a: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SzPct val="100000"/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99"/>
                </a:solidFill>
                <a:latin typeface="Arial Narrow" pitchFamily="34" charset="0"/>
              </a:rPr>
              <a:t>Sviluppare un consenso internazionale sul significato e sulla terminologia collegata al tema della SR;</a:t>
            </a: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SzPct val="100000"/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99"/>
                </a:solidFill>
                <a:latin typeface="Arial Narrow" pitchFamily="34" charset="0"/>
              </a:rPr>
              <a:t>Fornire linee guida per la applicazione dei principi nella pratica;</a:t>
            </a: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SzPct val="100000"/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99"/>
                </a:solidFill>
                <a:latin typeface="Arial Narrow" pitchFamily="34" charset="0"/>
              </a:rPr>
              <a:t>Diffondere le buone pratiche già sviluppate su scala mondiale, a vantaggio della comunità internazionale;</a:t>
            </a: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SzPct val="100000"/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99"/>
                </a:solidFill>
                <a:latin typeface="Arial Narrow" pitchFamily="34" charset="0"/>
              </a:rPr>
              <a:t>Essere coerente e completare gli altri documenti/trattati internazionali.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00563" y="2490788"/>
            <a:ext cx="47513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1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marL="355600" indent="-355600"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LINEE GUIDA, NON REQUISITI !!</a:t>
            </a:r>
          </a:p>
          <a:p>
            <a:pPr marL="355600" indent="-355600"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sz="2000" dirty="0">
                <a:solidFill>
                  <a:srgbClr val="FD01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Attenzione!</a:t>
            </a:r>
          </a:p>
          <a:p>
            <a:pPr marL="355600" indent="-355600"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La ISO 26000 contiene solo  linee guida e </a:t>
            </a:r>
          </a:p>
          <a:p>
            <a:pPr marL="355600" indent="-355600"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NON requisiti, pertanto non potrà essere usata a </a:t>
            </a:r>
          </a:p>
          <a:p>
            <a:pPr marL="355600" indent="-355600"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scopi certificativi come avviene con la </a:t>
            </a:r>
          </a:p>
          <a:p>
            <a:pPr marL="355600" indent="-355600" algn="ctr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ISO 9001 e la ISO 14001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63575" y="1043873"/>
            <a:ext cx="781685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>
                <a:solidFill>
                  <a:srgbClr val="000099"/>
                </a:solidFill>
              </a:rPr>
              <a:t>Modelli di </a:t>
            </a:r>
            <a:r>
              <a:rPr lang="it-IT" sz="2000" b="1" dirty="0">
                <a:solidFill>
                  <a:srgbClr val="000099"/>
                </a:solidFill>
              </a:rPr>
              <a:t>gestione aziendale</a:t>
            </a:r>
            <a:r>
              <a:rPr lang="it-IT" sz="2000" dirty="0">
                <a:solidFill>
                  <a:srgbClr val="000099"/>
                </a:solidFill>
              </a:rPr>
              <a:t> innovativi:</a:t>
            </a:r>
          </a:p>
          <a:p>
            <a:pPr algn="ctr"/>
            <a:r>
              <a:rPr lang="it-IT" sz="2400" b="1" dirty="0">
                <a:solidFill>
                  <a:schemeClr val="hlink"/>
                </a:solidFill>
              </a:rPr>
              <a:t>il modello </a:t>
            </a:r>
            <a:r>
              <a:rPr lang="it-IT" sz="2400" b="1" dirty="0" smtClean="0">
                <a:solidFill>
                  <a:schemeClr val="hlink"/>
                </a:solidFill>
              </a:rPr>
              <a:t>QASE Q</a:t>
            </a:r>
            <a:r>
              <a:rPr lang="it-IT" b="1" dirty="0" smtClean="0">
                <a:solidFill>
                  <a:schemeClr val="hlink"/>
                </a:solidFill>
                <a:latin typeface="Book Antiqua" pitchFamily="18" charset="0"/>
              </a:rPr>
              <a:t>ualità </a:t>
            </a:r>
            <a:r>
              <a:rPr lang="it-IT" b="1" dirty="0">
                <a:solidFill>
                  <a:schemeClr val="hlink"/>
                </a:solidFill>
                <a:latin typeface="Book Antiqua" pitchFamily="18" charset="0"/>
              </a:rPr>
              <a:t>– </a:t>
            </a:r>
            <a:r>
              <a:rPr lang="it-IT" sz="2400" b="1" dirty="0" smtClean="0">
                <a:solidFill>
                  <a:schemeClr val="hlink"/>
                </a:solidFill>
              </a:rPr>
              <a:t>A</a:t>
            </a:r>
            <a:r>
              <a:rPr lang="it-IT" b="1" dirty="0">
                <a:solidFill>
                  <a:schemeClr val="hlink"/>
                </a:solidFill>
                <a:latin typeface="Book Antiqua" pitchFamily="18" charset="0"/>
              </a:rPr>
              <a:t>mbiente – </a:t>
            </a:r>
            <a:r>
              <a:rPr lang="it-IT" sz="2400" b="1" dirty="0" smtClean="0">
                <a:solidFill>
                  <a:schemeClr val="hlink"/>
                </a:solidFill>
              </a:rPr>
              <a:t>S</a:t>
            </a:r>
            <a:r>
              <a:rPr lang="it-IT" b="1" dirty="0">
                <a:solidFill>
                  <a:schemeClr val="hlink"/>
                </a:solidFill>
                <a:latin typeface="Book Antiqua" pitchFamily="18" charset="0"/>
              </a:rPr>
              <a:t>alute – </a:t>
            </a:r>
            <a:r>
              <a:rPr lang="it-IT" sz="2400" b="1" dirty="0" smtClean="0">
                <a:solidFill>
                  <a:schemeClr val="hlink"/>
                </a:solidFill>
              </a:rPr>
              <a:t>E</a:t>
            </a:r>
            <a:r>
              <a:rPr lang="it-IT" b="1" dirty="0">
                <a:solidFill>
                  <a:schemeClr val="hlink"/>
                </a:solidFill>
                <a:latin typeface="Book Antiqua" pitchFamily="18" charset="0"/>
              </a:rPr>
              <a:t>tica</a:t>
            </a:r>
          </a:p>
          <a:p>
            <a:pPr algn="ctr"/>
            <a:endParaRPr lang="it-IT" sz="2000" dirty="0">
              <a:solidFill>
                <a:schemeClr val="hlink"/>
              </a:solidFill>
              <a:latin typeface="Book Antiqua" pitchFamily="18" charset="0"/>
            </a:endParaRPr>
          </a:p>
          <a:p>
            <a:pPr algn="ctr"/>
            <a:endParaRPr lang="it-IT" sz="2000" dirty="0">
              <a:solidFill>
                <a:schemeClr val="hlink"/>
              </a:solidFill>
            </a:endParaRP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6000760" y="3814763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143000" lvl="2" indent="-228600" algn="ctr"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Impatto su salute </a:t>
            </a:r>
          </a:p>
          <a:p>
            <a:pPr marL="1143000" lvl="2" indent="-228600" algn="ctr"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 sicurezza</a:t>
            </a:r>
          </a:p>
          <a:p>
            <a:pPr marL="742950" lvl="1" indent="-285750">
              <a:defRPr/>
            </a:pP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 OHSAS 18001,</a:t>
            </a:r>
          </a:p>
          <a:p>
            <a:pPr marL="742950" lvl="1" indent="-285750">
              <a:defRPr/>
            </a:pP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   L. 123/07,  </a:t>
            </a:r>
          </a:p>
          <a:p>
            <a:pPr marL="742950" lvl="1" indent="-285750" algn="ctr">
              <a:defRPr/>
            </a:pP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     T.U. </a:t>
            </a:r>
            <a:r>
              <a:rPr lang="it-IT" sz="2000" b="1" dirty="0" err="1">
                <a:solidFill>
                  <a:schemeClr val="hlink"/>
                </a:solidFill>
                <a:latin typeface="Times New Roman" pitchFamily="18" charset="0"/>
              </a:rPr>
              <a:t>D.Lgs.</a:t>
            </a: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 81/08</a:t>
            </a:r>
          </a:p>
        </p:txBody>
      </p:sp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285720" y="3743325"/>
            <a:ext cx="2714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Impatto sociale/etico 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SA8000, 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Bilancio sociale,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D. </a:t>
            </a:r>
            <a:r>
              <a:rPr lang="it-IT" sz="2000" b="1" dirty="0" err="1">
                <a:solidFill>
                  <a:schemeClr val="hlink"/>
                </a:solidFill>
                <a:latin typeface="Times New Roman" pitchFamily="18" charset="0"/>
              </a:rPr>
              <a:t>Lgs</a:t>
            </a: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. </a:t>
            </a:r>
            <a:r>
              <a:rPr lang="it-IT" sz="2000" b="1" dirty="0" smtClean="0">
                <a:solidFill>
                  <a:schemeClr val="hlink"/>
                </a:solidFill>
                <a:latin typeface="Times New Roman" pitchFamily="18" charset="0"/>
              </a:rPr>
              <a:t>231/01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chemeClr val="hlink"/>
                </a:solidFill>
                <a:latin typeface="Times New Roman" pitchFamily="18" charset="0"/>
              </a:rPr>
              <a:t>modello </a:t>
            </a: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antireato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643174" y="5000636"/>
            <a:ext cx="3857652" cy="9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lvl="2" indent="-228600" algn="ctr">
              <a:defRPr/>
            </a:pPr>
            <a:r>
              <a:rPr lang="it-IT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Impatto ambientale</a:t>
            </a:r>
          </a:p>
          <a:p>
            <a:pPr marL="0" lvl="1" indent="-285750" algn="ctr">
              <a:defRPr/>
            </a:pPr>
            <a:r>
              <a:rPr lang="it-IT" sz="2000" b="1" dirty="0" smtClean="0">
                <a:solidFill>
                  <a:schemeClr val="hlink"/>
                </a:solidFill>
                <a:latin typeface="Times New Roman" pitchFamily="18" charset="0"/>
              </a:rPr>
              <a:t>IS0 </a:t>
            </a: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14001</a:t>
            </a:r>
          </a:p>
          <a:p>
            <a:pPr marL="0" lvl="1" indent="-285750" algn="ctr">
              <a:defRPr/>
            </a:pPr>
            <a:r>
              <a:rPr lang="it-IT" dirty="0" smtClean="0">
                <a:solidFill>
                  <a:schemeClr val="hlink"/>
                </a:solidFill>
                <a:latin typeface="Calibri" charset="0"/>
              </a:rPr>
              <a:t>UNI </a:t>
            </a:r>
            <a:r>
              <a:rPr lang="it-IT" dirty="0">
                <a:solidFill>
                  <a:schemeClr val="hlink"/>
                </a:solidFill>
                <a:latin typeface="Calibri" charset="0"/>
              </a:rPr>
              <a:t>EN ISO 14001:2004</a:t>
            </a:r>
          </a:p>
        </p:txBody>
      </p:sp>
      <p:sp>
        <p:nvSpPr>
          <p:cNvPr id="27655" name="Rectangle 15"/>
          <p:cNvSpPr>
            <a:spLocks noChangeArrowheads="1"/>
          </p:cNvSpPr>
          <p:nvPr/>
        </p:nvSpPr>
        <p:spPr bwMode="auto">
          <a:xfrm>
            <a:off x="3708400" y="2963863"/>
            <a:ext cx="17272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sz="2400" dirty="0">
              <a:latin typeface="Tahoma" pitchFamily="34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Approccio integrato aziendale</a:t>
            </a:r>
          </a:p>
          <a:p>
            <a:pPr>
              <a:defRPr/>
            </a:pPr>
            <a:endParaRPr lang="it-IT" sz="24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8440" name="AutoShape 18"/>
          <p:cNvSpPr>
            <a:spLocks noChangeArrowheads="1"/>
          </p:cNvSpPr>
          <p:nvPr/>
        </p:nvSpPr>
        <p:spPr bwMode="auto">
          <a:xfrm rot="5400000">
            <a:off x="5572925" y="3713956"/>
            <a:ext cx="288925" cy="576263"/>
          </a:xfrm>
          <a:prstGeom prst="upArrow">
            <a:avLst>
              <a:gd name="adj1" fmla="val 50000"/>
              <a:gd name="adj2" fmla="val 4986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1" name="AutoShape 19"/>
          <p:cNvSpPr>
            <a:spLocks noChangeArrowheads="1"/>
          </p:cNvSpPr>
          <p:nvPr/>
        </p:nvSpPr>
        <p:spPr bwMode="auto">
          <a:xfrm rot="10800000">
            <a:off x="4427538" y="4451350"/>
            <a:ext cx="288925" cy="576263"/>
          </a:xfrm>
          <a:prstGeom prst="upArrow">
            <a:avLst>
              <a:gd name="adj1" fmla="val 50000"/>
              <a:gd name="adj2" fmla="val 49863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/>
          </a:p>
        </p:txBody>
      </p:sp>
      <p:sp>
        <p:nvSpPr>
          <p:cNvPr id="18442" name="AutoShape 20"/>
          <p:cNvSpPr>
            <a:spLocks noChangeArrowheads="1"/>
          </p:cNvSpPr>
          <p:nvPr/>
        </p:nvSpPr>
        <p:spPr bwMode="auto">
          <a:xfrm rot="-5400000">
            <a:off x="3286115" y="3730625"/>
            <a:ext cx="288925" cy="574675"/>
          </a:xfrm>
          <a:prstGeom prst="upArrow">
            <a:avLst>
              <a:gd name="adj1" fmla="val 50000"/>
              <a:gd name="adj2" fmla="val 49725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8443" name="AutoShape 21"/>
          <p:cNvSpPr>
            <a:spLocks noChangeArrowheads="1"/>
          </p:cNvSpPr>
          <p:nvPr/>
        </p:nvSpPr>
        <p:spPr bwMode="auto">
          <a:xfrm>
            <a:off x="4427538" y="2852738"/>
            <a:ext cx="288925" cy="576262"/>
          </a:xfrm>
          <a:prstGeom prst="upArrow">
            <a:avLst>
              <a:gd name="adj1" fmla="val 50000"/>
              <a:gd name="adj2" fmla="val 49863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pic>
        <p:nvPicPr>
          <p:cNvPr id="18444" name="Picture 22" descr="j0149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6300" y="1214422"/>
            <a:ext cx="21463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25"/>
          <p:cNvSpPr>
            <a:spLocks noChangeArrowheads="1"/>
          </p:cNvSpPr>
          <p:nvPr/>
        </p:nvSpPr>
        <p:spPr bwMode="auto">
          <a:xfrm>
            <a:off x="2071670" y="1857364"/>
            <a:ext cx="5000660" cy="1415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Risultati Economici/qualità</a:t>
            </a:r>
            <a:endParaRPr lang="it-IT" sz="2400" b="1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2000" b="1" dirty="0" smtClean="0">
                <a:solidFill>
                  <a:schemeClr val="hlink"/>
                </a:solidFill>
                <a:latin typeface="Times New Roman" pitchFamily="18" charset="0"/>
              </a:rPr>
              <a:t>ISO </a:t>
            </a:r>
            <a:r>
              <a:rPr lang="it-IT" sz="2000" b="1" dirty="0">
                <a:solidFill>
                  <a:schemeClr val="hlink"/>
                </a:solidFill>
                <a:latin typeface="Times New Roman" pitchFamily="18" charset="0"/>
              </a:rPr>
              <a:t>9001</a:t>
            </a:r>
            <a:r>
              <a:rPr lang="it-IT" sz="20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dirty="0" smtClean="0">
                <a:solidFill>
                  <a:schemeClr val="hlink"/>
                </a:solidFill>
              </a:rPr>
              <a:t>UNI </a:t>
            </a:r>
            <a:r>
              <a:rPr lang="it-IT" dirty="0">
                <a:solidFill>
                  <a:schemeClr val="hlink"/>
                </a:solidFill>
              </a:rPr>
              <a:t>EN ISO 9001:2008</a:t>
            </a:r>
          </a:p>
          <a:p>
            <a:pPr>
              <a:defRPr/>
            </a:pPr>
            <a:endParaRPr lang="it-IT" sz="2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8446" name="AutoShape 19"/>
          <p:cNvSpPr>
            <a:spLocks noChangeArrowheads="1"/>
          </p:cNvSpPr>
          <p:nvPr/>
        </p:nvSpPr>
        <p:spPr bwMode="auto">
          <a:xfrm rot="10800000">
            <a:off x="4427538" y="6000768"/>
            <a:ext cx="288925" cy="285750"/>
          </a:xfrm>
          <a:prstGeom prst="upArrow">
            <a:avLst>
              <a:gd name="adj1" fmla="val 50000"/>
              <a:gd name="adj2" fmla="val 49861"/>
            </a:avLst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/>
          </a:p>
        </p:txBody>
      </p:sp>
      <p:sp>
        <p:nvSpPr>
          <p:cNvPr id="18447" name="Rettangolo 14"/>
          <p:cNvSpPr>
            <a:spLocks noChangeArrowheads="1"/>
          </p:cNvSpPr>
          <p:nvPr/>
        </p:nvSpPr>
        <p:spPr bwMode="auto">
          <a:xfrm>
            <a:off x="3750463" y="6286520"/>
            <a:ext cx="164307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it-IT" sz="2400" b="1" dirty="0">
                <a:solidFill>
                  <a:schemeClr val="hlink"/>
                </a:solidFill>
                <a:latin typeface="Times New Roman" pitchFamily="18" charset="0"/>
              </a:rPr>
              <a:t>EMAS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301625" y="1858986"/>
            <a:ext cx="8540750" cy="499903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Una Direzione abituata a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lavorare per obiettivi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di conformità e di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miglioramento continuo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una Direzione avvezza a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pianificare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le proprie attività ed a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misurare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le performance periodicamente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una Direzione che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considera i lavoratori elemento strategico del proprio successo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e che investe sugli stessi, in quanto </a:t>
            </a:r>
            <a:r>
              <a:rPr lang="it-IT" sz="2000" b="1" u="sng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il benessere di ciascun elemento dell’organizzazione corrisponde al benessere dell’organizzazione stessa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una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struttura organizzativa definita e “assorbita”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dall’azienda nella quale integrare le figure con compiti e responsabilità tipiche di ambiente, sicurezza e responsabilità sociale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risorse umane abituate a parlare un linguaggio sistemico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operando con schemi procedurali e registrando l’attività svolta </a:t>
            </a:r>
          </a:p>
        </p:txBody>
      </p:sp>
      <p:sp>
        <p:nvSpPr>
          <p:cNvPr id="4" name="Rectangle 6"/>
          <p:cNvSpPr>
            <a:spLocks noRot="1" noChangeArrowheads="1"/>
          </p:cNvSpPr>
          <p:nvPr/>
        </p:nvSpPr>
        <p:spPr bwMode="auto">
          <a:xfrm>
            <a:off x="316706" y="785794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QASE: </a:t>
            </a:r>
            <a:r>
              <a:rPr lang="it-IT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perché?</a:t>
            </a:r>
            <a:endParaRPr lang="it-IT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301625" y="2073301"/>
            <a:ext cx="8540750" cy="499903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Un apparato documentale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(procedure, istruzioni, modulistica) definito, che aiuta l’azienda non solo a mantenere la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certificazione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ma anche ad assicurarsi la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conformità alla legislazione cogente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Una procedura INTERNA di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gestione della documentazione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che assicura la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rintracciabilità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dei documenti aziendali e l’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aggiornamento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degli stessi</a:t>
            </a:r>
            <a:r>
              <a:rPr lang="it-IT" sz="1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elemento tra i </a:t>
            </a:r>
            <a:r>
              <a:rPr lang="it-IT" sz="1400" b="1" kern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piu’</a:t>
            </a:r>
            <a:r>
              <a:rPr lang="it-IT" sz="1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critici in ambito aziendale: troppo spesso le aziende delegano a consulenti esterni tale gestione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Una procedura interna per </a:t>
            </a:r>
            <a:r>
              <a:rPr lang="it-IT" sz="20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la comunicazione e la consultazione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che soddisfa  la cogenza dei </a:t>
            </a:r>
            <a:r>
              <a:rPr lang="it-IT" sz="20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requisiti 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di legge </a:t>
            </a:r>
            <a:r>
              <a:rPr lang="it-IT" sz="1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(es. consultazione del RLS) </a:t>
            </a:r>
            <a:r>
              <a:rPr lang="it-IT" sz="2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 quanto previsto dai riferimenti per la certificazione 14001, 18001, SA 8000, ecc.</a:t>
            </a:r>
          </a:p>
        </p:txBody>
      </p:sp>
      <p:sp>
        <p:nvSpPr>
          <p:cNvPr id="5" name="Rectangle 6"/>
          <p:cNvSpPr>
            <a:spLocks noRot="1" noChangeArrowheads="1"/>
          </p:cNvSpPr>
          <p:nvPr/>
        </p:nvSpPr>
        <p:spPr bwMode="auto">
          <a:xfrm>
            <a:off x="316706" y="785794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QASE: </a:t>
            </a:r>
            <a:r>
              <a:rPr lang="it-IT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perché?</a:t>
            </a:r>
            <a:endParaRPr lang="it-IT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2875" y="1071553"/>
            <a:ext cx="8858251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Consorzio Promos Ricerche</a:t>
            </a:r>
            <a:endParaRPr lang="it-IT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143125"/>
            <a:ext cx="91440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Promos Ricerche,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nato nel 1989 come Napoli Ricerche, è un Consorzio senza fini di lucro, che ha per scopo la </a:t>
            </a:r>
            <a:r>
              <a:rPr lang="it-IT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promozione dell’innovazione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qualsiasi forma e settore, “il coordinamento e il potenziamento delle </a:t>
            </a:r>
            <a:r>
              <a:rPr lang="it-IT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attività di ricerca e sviluppo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lo svolgimento di </a:t>
            </a:r>
            <a:r>
              <a:rPr lang="it-IT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servizi innovativi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favore di Consorziati, Enti ed Imprese, attraverso la promozione e la realizzazione di </a:t>
            </a:r>
            <a:r>
              <a:rPr lang="it-IT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 e ricerche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settori scientifici e industriali, su tecnologie innovative e strategiche, nonché la promozione di una </a:t>
            </a:r>
            <a:r>
              <a:rPr lang="it-IT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cultura della qualità, sicurezza e ambiente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il coordinamento di contratti di ricerca, la realizzazione di </a:t>
            </a:r>
            <a:r>
              <a:rPr lang="it-IT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attività di formazione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riqualificazione professionale, l’attivazione di accordi di </a:t>
            </a:r>
            <a:r>
              <a:rPr lang="it-IT" sz="1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collaborazione tra Enti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nazionali ed internazionali con sistemi scolastici, universitari, della ricerca,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ecc…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(estratto dallo Statuto).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</p:txBody>
      </p:sp>
      <p:sp>
        <p:nvSpPr>
          <p:cNvPr id="4100" name="CasellaDiTesto 5"/>
          <p:cNvSpPr txBox="1">
            <a:spLocks noChangeArrowheads="1"/>
          </p:cNvSpPr>
          <p:nvPr/>
        </p:nvSpPr>
        <p:spPr bwMode="auto">
          <a:xfrm>
            <a:off x="285752" y="4156084"/>
            <a:ext cx="8929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Camera di Commercio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I.A.A.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Napoli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CE.IN.GE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Biotecnologie Avanzate s.c</a:t>
            </a:r>
            <a:r>
              <a:rPr lang="it-IT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r.l.</a:t>
            </a:r>
            <a:endPara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CNR - Consiglio Nazionale delle </a:t>
            </a:r>
            <a:r>
              <a:rPr lang="it-IT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Ricerche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it-IT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it-IT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it-IT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it-IT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it-IT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Seconda Università degli Studi di </a:t>
            </a:r>
            <a:r>
              <a:rPr lang="it-IT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Napoli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Università degli Studi di Napoli “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Parthenope</a:t>
            </a:r>
            <a:r>
              <a:rPr lang="it-IT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Università degli Studi di Napoli “l’Orientale”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Università degli Studi Suor Orsola </a:t>
            </a:r>
            <a:r>
              <a:rPr lang="it-IT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Benincasa</a:t>
            </a:r>
            <a:endParaRPr lang="it-IT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Università degli Studi di Salerno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Università degli Studi del </a:t>
            </a:r>
            <a:r>
              <a:rPr lang="it-IT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Sannio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7" name="Titolo 4"/>
          <p:cNvSpPr txBox="1">
            <a:spLocks/>
          </p:cNvSpPr>
          <p:nvPr/>
        </p:nvSpPr>
        <p:spPr bwMode="auto">
          <a:xfrm>
            <a:off x="3744117" y="3706818"/>
            <a:ext cx="165576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CONSORZIATI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2143115"/>
            <a:ext cx="9144000" cy="1571637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141" y="114298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66FF"/>
                </a:solidFill>
              </a:rPr>
              <a:t>MODELLO </a:t>
            </a:r>
            <a:r>
              <a:rPr lang="it-IT" sz="2400" b="1" dirty="0" err="1">
                <a:solidFill>
                  <a:srgbClr val="0066FF"/>
                </a:solidFill>
              </a:rPr>
              <a:t>DI</a:t>
            </a:r>
            <a:r>
              <a:rPr lang="it-IT" sz="2400" b="1" dirty="0">
                <a:solidFill>
                  <a:srgbClr val="0066FF"/>
                </a:solidFill>
              </a:rPr>
              <a:t> </a:t>
            </a:r>
            <a:r>
              <a:rPr lang="it-IT" sz="2400" b="1" dirty="0" smtClean="0">
                <a:solidFill>
                  <a:srgbClr val="0066FF"/>
                </a:solidFill>
              </a:rPr>
              <a:t>SISTEMA </a:t>
            </a:r>
            <a:r>
              <a:rPr lang="it-IT" sz="2400" b="1" dirty="0" err="1" smtClean="0">
                <a:solidFill>
                  <a:srgbClr val="0066FF"/>
                </a:solidFill>
              </a:rPr>
              <a:t>DI</a:t>
            </a:r>
            <a:r>
              <a:rPr lang="it-IT" sz="2400" b="1" dirty="0" smtClean="0">
                <a:solidFill>
                  <a:srgbClr val="0066FF"/>
                </a:solidFill>
              </a:rPr>
              <a:t> </a:t>
            </a:r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</a:t>
            </a:r>
            <a:r>
              <a:rPr lang="it-IT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QUALITÀ</a:t>
            </a:r>
            <a:r>
              <a:rPr lang="it-IT" sz="2400" b="1" dirty="0" smtClean="0">
                <a:solidFill>
                  <a:srgbClr val="0066FF"/>
                </a:solidFill>
              </a:rPr>
              <a:t> </a:t>
            </a:r>
            <a:endParaRPr lang="it-IT" sz="2400" b="1" dirty="0">
              <a:solidFill>
                <a:srgbClr val="0066FF"/>
              </a:solidFill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66FF"/>
                </a:solidFill>
              </a:rPr>
              <a:t>BASATO SUI PROCESSI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>
            <a:off x="1428750" y="2141528"/>
            <a:ext cx="1071563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09" name="Rettangolo 24"/>
          <p:cNvSpPr>
            <a:spLocks noChangeArrowheads="1"/>
          </p:cNvSpPr>
          <p:nvPr/>
        </p:nvSpPr>
        <p:spPr bwMode="auto">
          <a:xfrm>
            <a:off x="1928813" y="2009767"/>
            <a:ext cx="321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dirty="0"/>
              <a:t>Attività con valore aggiunto</a:t>
            </a:r>
          </a:p>
        </p:txBody>
      </p:sp>
      <p:sp>
        <p:nvSpPr>
          <p:cNvPr id="21510" name="Rettangolo 25"/>
          <p:cNvSpPr>
            <a:spLocks noChangeArrowheads="1"/>
          </p:cNvSpPr>
          <p:nvPr/>
        </p:nvSpPr>
        <p:spPr bwMode="auto">
          <a:xfrm>
            <a:off x="2286000" y="2295519"/>
            <a:ext cx="200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dirty="0"/>
              <a:t>Flusso d’informazioni</a:t>
            </a:r>
          </a:p>
        </p:txBody>
      </p:sp>
      <p:cxnSp>
        <p:nvCxnSpPr>
          <p:cNvPr id="34" name="Connettore 2 33"/>
          <p:cNvCxnSpPr/>
          <p:nvPr/>
        </p:nvCxnSpPr>
        <p:spPr bwMode="auto">
          <a:xfrm>
            <a:off x="1428750" y="2427281"/>
            <a:ext cx="1071563" cy="1587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uppo 87"/>
          <p:cNvGrpSpPr>
            <a:grpSpLocks/>
          </p:cNvGrpSpPr>
          <p:nvPr/>
        </p:nvGrpSpPr>
        <p:grpSpPr bwMode="auto">
          <a:xfrm>
            <a:off x="428625" y="2786085"/>
            <a:ext cx="8286750" cy="3786187"/>
            <a:chOff x="928662" y="2500306"/>
            <a:chExt cx="7929618" cy="3286148"/>
          </a:xfrm>
        </p:grpSpPr>
        <p:grpSp>
          <p:nvGrpSpPr>
            <p:cNvPr id="5" name="Gruppo 86"/>
            <p:cNvGrpSpPr>
              <a:grpSpLocks/>
            </p:cNvGrpSpPr>
            <p:nvPr/>
          </p:nvGrpSpPr>
          <p:grpSpPr bwMode="auto">
            <a:xfrm>
              <a:off x="1428441" y="2500306"/>
              <a:ext cx="7358401" cy="3286148"/>
              <a:chOff x="1428441" y="2500306"/>
              <a:chExt cx="7358401" cy="3286148"/>
            </a:xfrm>
          </p:grpSpPr>
          <p:sp>
            <p:nvSpPr>
              <p:cNvPr id="16" name="Rettangolo 15"/>
              <p:cNvSpPr/>
              <p:nvPr/>
            </p:nvSpPr>
            <p:spPr bwMode="auto">
              <a:xfrm>
                <a:off x="4071647" y="5214651"/>
                <a:ext cx="1072473" cy="428508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sp>
            <p:nvSpPr>
              <p:cNvPr id="14" name="Rettangolo 13"/>
              <p:cNvSpPr/>
              <p:nvPr/>
            </p:nvSpPr>
            <p:spPr bwMode="auto">
              <a:xfrm>
                <a:off x="4857013" y="4072421"/>
                <a:ext cx="1001077" cy="570426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sp>
            <p:nvSpPr>
              <p:cNvPr id="21519" name="Rettangolo 32"/>
              <p:cNvSpPr>
                <a:spLocks noChangeArrowheads="1"/>
              </p:cNvSpPr>
              <p:nvPr/>
            </p:nvSpPr>
            <p:spPr bwMode="auto">
              <a:xfrm>
                <a:off x="3571868" y="5181913"/>
                <a:ext cx="2071702" cy="400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000"/>
                  <a:t>Realizzazione del </a:t>
                </a:r>
              </a:p>
              <a:p>
                <a:pPr algn="ctr"/>
                <a:r>
                  <a:rPr lang="it-IT" sz="1000"/>
                  <a:t>prodotto</a:t>
                </a:r>
              </a:p>
            </p:txBody>
          </p:sp>
          <p:sp>
            <p:nvSpPr>
              <p:cNvPr id="21520" name="Rettangolo 31"/>
              <p:cNvSpPr>
                <a:spLocks noChangeArrowheads="1"/>
              </p:cNvSpPr>
              <p:nvPr/>
            </p:nvSpPr>
            <p:spPr bwMode="auto">
              <a:xfrm>
                <a:off x="4429137" y="4089452"/>
                <a:ext cx="2000264" cy="554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000"/>
                  <a:t>Misurazioni,</a:t>
                </a:r>
              </a:p>
              <a:p>
                <a:pPr algn="ctr"/>
                <a:r>
                  <a:rPr lang="it-IT" sz="1000"/>
                  <a:t>Analisi e</a:t>
                </a:r>
              </a:p>
              <a:p>
                <a:pPr algn="ctr"/>
                <a:r>
                  <a:rPr lang="it-IT" sz="1000"/>
                  <a:t>Miglioramento</a:t>
                </a:r>
              </a:p>
            </p:txBody>
          </p:sp>
          <p:sp>
            <p:nvSpPr>
              <p:cNvPr id="21521" name="Ovale 5"/>
              <p:cNvSpPr>
                <a:spLocks noChangeArrowheads="1"/>
              </p:cNvSpPr>
              <p:nvPr/>
            </p:nvSpPr>
            <p:spPr bwMode="auto">
              <a:xfrm>
                <a:off x="3286107" y="3071810"/>
                <a:ext cx="2786102" cy="271464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it-IT" sz="1200"/>
              </a:p>
            </p:txBody>
          </p:sp>
          <p:sp>
            <p:nvSpPr>
              <p:cNvPr id="7" name="Rettangolo 6"/>
              <p:cNvSpPr/>
              <p:nvPr/>
            </p:nvSpPr>
            <p:spPr bwMode="auto">
              <a:xfrm>
                <a:off x="1428441" y="3072109"/>
                <a:ext cx="1070954" cy="264269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sp>
            <p:nvSpPr>
              <p:cNvPr id="8" name="Rettangolo 7"/>
              <p:cNvSpPr/>
              <p:nvPr/>
            </p:nvSpPr>
            <p:spPr bwMode="auto">
              <a:xfrm>
                <a:off x="7286028" y="3072109"/>
                <a:ext cx="1072473" cy="264269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sp>
            <p:nvSpPr>
              <p:cNvPr id="9" name="Rettangolo 8"/>
              <p:cNvSpPr/>
              <p:nvPr/>
            </p:nvSpPr>
            <p:spPr bwMode="auto">
              <a:xfrm>
                <a:off x="1642631" y="5143003"/>
                <a:ext cx="642573" cy="428508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sp>
            <p:nvSpPr>
              <p:cNvPr id="10" name="Rettangolo 9"/>
              <p:cNvSpPr/>
              <p:nvPr/>
            </p:nvSpPr>
            <p:spPr bwMode="auto">
              <a:xfrm>
                <a:off x="7357425" y="4214339"/>
                <a:ext cx="929679" cy="428508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sp>
            <p:nvSpPr>
              <p:cNvPr id="11" name="Rettangolo 10"/>
              <p:cNvSpPr/>
              <p:nvPr/>
            </p:nvSpPr>
            <p:spPr bwMode="auto">
              <a:xfrm>
                <a:off x="3429074" y="4072421"/>
                <a:ext cx="928161" cy="570426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4143043" y="3214027"/>
                <a:ext cx="1072473" cy="429886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sp>
            <p:nvSpPr>
              <p:cNvPr id="21528" name="Rettangolo 16"/>
              <p:cNvSpPr>
                <a:spLocks noChangeArrowheads="1"/>
              </p:cNvSpPr>
              <p:nvPr/>
            </p:nvSpPr>
            <p:spPr bwMode="auto">
              <a:xfrm>
                <a:off x="1428728" y="2500306"/>
                <a:ext cx="6929486" cy="428628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it-IT" sz="1200"/>
              </a:p>
            </p:txBody>
          </p:sp>
          <p:sp>
            <p:nvSpPr>
              <p:cNvPr id="21529" name="Rettangolo 19"/>
              <p:cNvSpPr>
                <a:spLocks noChangeArrowheads="1"/>
              </p:cNvSpPr>
              <p:nvPr/>
            </p:nvSpPr>
            <p:spPr bwMode="auto">
              <a:xfrm>
                <a:off x="2143108" y="2571745"/>
                <a:ext cx="5429288" cy="277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200" b="1">
                    <a:solidFill>
                      <a:srgbClr val="0066FF"/>
                    </a:solidFill>
                  </a:rPr>
                  <a:t>Miglioramento Continuo dei sistemi di gestione per la qualità</a:t>
                </a:r>
              </a:p>
            </p:txBody>
          </p:sp>
          <p:sp>
            <p:nvSpPr>
              <p:cNvPr id="21530" name="Rettangolo 27"/>
              <p:cNvSpPr>
                <a:spLocks noChangeArrowheads="1"/>
              </p:cNvSpPr>
              <p:nvPr/>
            </p:nvSpPr>
            <p:spPr bwMode="auto">
              <a:xfrm>
                <a:off x="6786578" y="3643314"/>
                <a:ext cx="20002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200"/>
                  <a:t>Cliente</a:t>
                </a:r>
              </a:p>
            </p:txBody>
          </p:sp>
          <p:sp>
            <p:nvSpPr>
              <p:cNvPr id="21531" name="Rettangolo 29"/>
              <p:cNvSpPr>
                <a:spLocks noChangeArrowheads="1"/>
              </p:cNvSpPr>
              <p:nvPr/>
            </p:nvSpPr>
            <p:spPr bwMode="auto">
              <a:xfrm>
                <a:off x="3643307" y="3214686"/>
                <a:ext cx="2000264" cy="400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000"/>
                  <a:t>Responsabilità </a:t>
                </a:r>
              </a:p>
              <a:p>
                <a:pPr algn="ctr"/>
                <a:r>
                  <a:rPr lang="it-IT" sz="1000"/>
                  <a:t>della direzione</a:t>
                </a:r>
              </a:p>
            </p:txBody>
          </p:sp>
          <p:sp>
            <p:nvSpPr>
              <p:cNvPr id="21532" name="Rettangolo 30"/>
              <p:cNvSpPr>
                <a:spLocks noChangeArrowheads="1"/>
              </p:cNvSpPr>
              <p:nvPr/>
            </p:nvSpPr>
            <p:spPr bwMode="auto">
              <a:xfrm>
                <a:off x="2857488" y="4171903"/>
                <a:ext cx="2000264" cy="400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000"/>
                  <a:t>Gestione </a:t>
                </a:r>
              </a:p>
              <a:p>
                <a:pPr algn="ctr"/>
                <a:r>
                  <a:rPr lang="it-IT" sz="1000"/>
                  <a:t>delle risorse</a:t>
                </a:r>
              </a:p>
            </p:txBody>
          </p:sp>
          <p:cxnSp>
            <p:nvCxnSpPr>
              <p:cNvPr id="36" name="Connettore 2 35"/>
              <p:cNvCxnSpPr>
                <a:stCxn id="15" idx="1"/>
              </p:cNvCxnSpPr>
              <p:nvPr/>
            </p:nvCxnSpPr>
            <p:spPr bwMode="auto">
              <a:xfrm rot="10800000">
                <a:off x="2499395" y="3428970"/>
                <a:ext cx="1643649" cy="1377"/>
              </a:xfrm>
              <a:prstGeom prst="straightConnector1">
                <a:avLst/>
              </a:prstGeom>
              <a:ln w="2540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Rettangolo 44"/>
              <p:cNvSpPr/>
              <p:nvPr/>
            </p:nvSpPr>
            <p:spPr bwMode="auto">
              <a:xfrm>
                <a:off x="5501104" y="5143003"/>
                <a:ext cx="571176" cy="50015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it-IT" sz="1200">
                  <a:latin typeface="Calibri" charset="0"/>
                </a:endParaRPr>
              </a:p>
            </p:txBody>
          </p:sp>
          <p:cxnSp>
            <p:nvCxnSpPr>
              <p:cNvPr id="49" name="Connettore 2 48"/>
              <p:cNvCxnSpPr/>
              <p:nvPr/>
            </p:nvCxnSpPr>
            <p:spPr bwMode="auto">
              <a:xfrm>
                <a:off x="6072280" y="5414435"/>
                <a:ext cx="1213748" cy="137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536" name="Rettangolo 45"/>
              <p:cNvSpPr>
                <a:spLocks noChangeArrowheads="1"/>
              </p:cNvSpPr>
              <p:nvPr/>
            </p:nvSpPr>
            <p:spPr bwMode="auto">
              <a:xfrm>
                <a:off x="4786314" y="5286389"/>
                <a:ext cx="2000264" cy="246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000"/>
                  <a:t>Prodotto</a:t>
                </a:r>
              </a:p>
            </p:txBody>
          </p:sp>
          <p:cxnSp>
            <p:nvCxnSpPr>
              <p:cNvPr id="52" name="Connettore 2 51"/>
              <p:cNvCxnSpPr>
                <a:endCxn id="16" idx="1"/>
              </p:cNvCxnSpPr>
              <p:nvPr/>
            </p:nvCxnSpPr>
            <p:spPr bwMode="auto">
              <a:xfrm>
                <a:off x="2499395" y="5429594"/>
                <a:ext cx="1572252" cy="137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538" name="Freccia a destra 61"/>
              <p:cNvSpPr>
                <a:spLocks noChangeArrowheads="1"/>
              </p:cNvSpPr>
              <p:nvPr/>
            </p:nvSpPr>
            <p:spPr bwMode="auto">
              <a:xfrm rot="-7435857">
                <a:off x="5114003" y="3667441"/>
                <a:ext cx="356721" cy="329244"/>
              </a:xfrm>
              <a:prstGeom prst="rightArrow">
                <a:avLst>
                  <a:gd name="adj1" fmla="val 50000"/>
                  <a:gd name="adj2" fmla="val 48725"/>
                </a:avLst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it-IT" sz="1200"/>
              </a:p>
            </p:txBody>
          </p:sp>
          <p:sp>
            <p:nvSpPr>
              <p:cNvPr id="21539" name="Freccia a destra 62"/>
              <p:cNvSpPr>
                <a:spLocks noChangeArrowheads="1"/>
              </p:cNvSpPr>
              <p:nvPr/>
            </p:nvSpPr>
            <p:spPr bwMode="auto">
              <a:xfrm rot="-3769665">
                <a:off x="5058416" y="4739011"/>
                <a:ext cx="356721" cy="329244"/>
              </a:xfrm>
              <a:prstGeom prst="rightArrow">
                <a:avLst>
                  <a:gd name="adj1" fmla="val 50000"/>
                  <a:gd name="adj2" fmla="val 48725"/>
                </a:avLst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it-IT" sz="1200"/>
              </a:p>
            </p:txBody>
          </p:sp>
          <p:sp>
            <p:nvSpPr>
              <p:cNvPr id="21540" name="Freccia a destra 63"/>
              <p:cNvSpPr>
                <a:spLocks noChangeArrowheads="1"/>
              </p:cNvSpPr>
              <p:nvPr/>
            </p:nvSpPr>
            <p:spPr bwMode="auto">
              <a:xfrm rot="8060166">
                <a:off x="3778780" y="3721314"/>
                <a:ext cx="356721" cy="329244"/>
              </a:xfrm>
              <a:prstGeom prst="rightArrow">
                <a:avLst>
                  <a:gd name="adj1" fmla="val 50000"/>
                  <a:gd name="adj2" fmla="val 48725"/>
                </a:avLst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it-IT" sz="1200"/>
              </a:p>
            </p:txBody>
          </p:sp>
          <p:sp>
            <p:nvSpPr>
              <p:cNvPr id="21541" name="Freccia a destra 64"/>
              <p:cNvSpPr>
                <a:spLocks noChangeArrowheads="1"/>
              </p:cNvSpPr>
              <p:nvPr/>
            </p:nvSpPr>
            <p:spPr bwMode="auto">
              <a:xfrm rot="3905975">
                <a:off x="3832238" y="4781356"/>
                <a:ext cx="356721" cy="329244"/>
              </a:xfrm>
              <a:prstGeom prst="rightArrow">
                <a:avLst>
                  <a:gd name="adj1" fmla="val 50000"/>
                  <a:gd name="adj2" fmla="val 48725"/>
                </a:avLst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it-IT" sz="1200"/>
              </a:p>
            </p:txBody>
          </p:sp>
          <p:sp>
            <p:nvSpPr>
              <p:cNvPr id="21542" name="Rettangolo 65"/>
              <p:cNvSpPr>
                <a:spLocks noChangeArrowheads="1"/>
              </p:cNvSpPr>
              <p:nvPr/>
            </p:nvSpPr>
            <p:spPr bwMode="auto">
              <a:xfrm>
                <a:off x="2143108" y="5381981"/>
                <a:ext cx="2000264" cy="26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100"/>
                  <a:t>Elementi in entrata</a:t>
                </a:r>
              </a:p>
            </p:txBody>
          </p:sp>
          <p:sp>
            <p:nvSpPr>
              <p:cNvPr id="21543" name="Rettangolo 66"/>
              <p:cNvSpPr>
                <a:spLocks noChangeArrowheads="1"/>
              </p:cNvSpPr>
              <p:nvPr/>
            </p:nvSpPr>
            <p:spPr bwMode="auto">
              <a:xfrm>
                <a:off x="5643570" y="5381981"/>
                <a:ext cx="2000264" cy="26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100"/>
                  <a:t>Elementi in uscita</a:t>
                </a:r>
              </a:p>
            </p:txBody>
          </p:sp>
          <p:cxnSp>
            <p:nvCxnSpPr>
              <p:cNvPr id="79" name="Connettore 2 78"/>
              <p:cNvCxnSpPr>
                <a:stCxn id="10" idx="1"/>
                <a:endCxn id="14" idx="3"/>
              </p:cNvCxnSpPr>
              <p:nvPr/>
            </p:nvCxnSpPr>
            <p:spPr bwMode="auto">
              <a:xfrm rot="10800000">
                <a:off x="5858089" y="4357634"/>
                <a:ext cx="1499335" cy="71648"/>
              </a:xfrm>
              <a:prstGeom prst="straightConnector1">
                <a:avLst/>
              </a:prstGeom>
              <a:ln w="25400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Connettore 1 84"/>
              <p:cNvCxnSpPr>
                <a:stCxn id="16" idx="3"/>
              </p:cNvCxnSpPr>
              <p:nvPr/>
            </p:nvCxnSpPr>
            <p:spPr bwMode="auto">
              <a:xfrm>
                <a:off x="5144120" y="5429594"/>
                <a:ext cx="356984" cy="137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14" name="Rettangolo 26"/>
            <p:cNvSpPr>
              <a:spLocks noChangeArrowheads="1"/>
            </p:cNvSpPr>
            <p:nvPr/>
          </p:nvSpPr>
          <p:spPr bwMode="auto">
            <a:xfrm>
              <a:off x="928662" y="3652067"/>
              <a:ext cx="20002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200"/>
                <a:t>Cliente</a:t>
              </a:r>
            </a:p>
          </p:txBody>
        </p:sp>
        <p:sp>
          <p:nvSpPr>
            <p:cNvPr id="21515" name="Rettangolo 28"/>
            <p:cNvSpPr>
              <a:spLocks noChangeArrowheads="1"/>
            </p:cNvSpPr>
            <p:nvPr/>
          </p:nvSpPr>
          <p:spPr bwMode="auto">
            <a:xfrm>
              <a:off x="1000100" y="5223703"/>
              <a:ext cx="2000264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000"/>
                <a:t>Requisiti</a:t>
              </a:r>
            </a:p>
          </p:txBody>
        </p:sp>
        <p:sp>
          <p:nvSpPr>
            <p:cNvPr id="21516" name="Rettangolo 43"/>
            <p:cNvSpPr>
              <a:spLocks noChangeArrowheads="1"/>
            </p:cNvSpPr>
            <p:nvPr/>
          </p:nvSpPr>
          <p:spPr bwMode="auto">
            <a:xfrm>
              <a:off x="6858016" y="4295009"/>
              <a:ext cx="2000264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000"/>
                <a:t>Soddisfazione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2759231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algn="ctr">
              <a:defRPr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>
              <a:defRPr/>
            </a:pPr>
            <a:r>
              <a:rPr lang="it-IT" sz="2000" dirty="0"/>
              <a:t>• riduzione dei costi (miglior gestione di informazioni, personale, </a:t>
            </a:r>
          </a:p>
          <a:p>
            <a:pPr marL="360000">
              <a:defRPr/>
            </a:pPr>
            <a:r>
              <a:rPr lang="it-IT" sz="2000" dirty="0"/>
              <a:t>   registrazioni, controlli; minor tempo/uomo per  progettare</a:t>
            </a:r>
          </a:p>
          <a:p>
            <a:pPr marL="360000">
              <a:defRPr/>
            </a:pPr>
            <a:r>
              <a:rPr lang="it-IT" sz="2000" dirty="0"/>
              <a:t>   e implementare più sistemi rispetto al Sistema Integrato e per le</a:t>
            </a:r>
          </a:p>
          <a:p>
            <a:pPr marL="360000">
              <a:defRPr/>
            </a:pPr>
            <a:r>
              <a:rPr lang="it-IT" sz="2000" dirty="0"/>
              <a:t>   Verifiche Ispettive);</a:t>
            </a:r>
          </a:p>
          <a:p>
            <a:pPr marL="360000">
              <a:defRPr/>
            </a:pPr>
            <a:r>
              <a:rPr lang="it-IT" sz="2000" dirty="0"/>
              <a:t>• integrazione tra le politiche e le strategie di settore;</a:t>
            </a:r>
          </a:p>
          <a:p>
            <a:pPr marL="360000">
              <a:defRPr/>
            </a:pPr>
            <a:r>
              <a:rPr lang="it-IT" sz="2000" dirty="0"/>
              <a:t>• prevenzione di potenziali conflitti tra i sistemi;</a:t>
            </a:r>
          </a:p>
          <a:p>
            <a:pPr marL="360000">
              <a:defRPr/>
            </a:pPr>
            <a:r>
              <a:rPr lang="it-IT" sz="2000" dirty="0"/>
              <a:t>• diminuzione della massa documentale e dei costi relativi;</a:t>
            </a:r>
          </a:p>
          <a:p>
            <a:pPr marL="360000">
              <a:defRPr/>
            </a:pPr>
            <a:r>
              <a:rPr lang="it-IT" sz="2000" dirty="0"/>
              <a:t>• omogeneità delle metodologie di gestione aziendale;</a:t>
            </a:r>
          </a:p>
          <a:p>
            <a:pPr marL="360000">
              <a:defRPr/>
            </a:pPr>
            <a:r>
              <a:rPr lang="it-IT" sz="2000" dirty="0"/>
              <a:t>• miglioramento dell’immagine verso l’esterno.</a:t>
            </a:r>
          </a:p>
        </p:txBody>
      </p:sp>
      <p:sp>
        <p:nvSpPr>
          <p:cNvPr id="22532" name="Rettangolo 3"/>
          <p:cNvSpPr>
            <a:spLocks noChangeArrowheads="1"/>
          </p:cNvSpPr>
          <p:nvPr/>
        </p:nvSpPr>
        <p:spPr bwMode="auto">
          <a:xfrm>
            <a:off x="1785938" y="884226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400" b="1" dirty="0">
              <a:solidFill>
                <a:srgbClr val="0066FF"/>
              </a:solidFill>
            </a:endParaRPr>
          </a:p>
          <a:p>
            <a:pPr algn="ctr"/>
            <a:r>
              <a:rPr lang="it-IT" sz="2400" b="1" dirty="0">
                <a:solidFill>
                  <a:srgbClr val="0066FF"/>
                </a:solidFill>
              </a:rPr>
              <a:t>PERCHÉ INTEGRARE I SISTEMI?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2857496"/>
            <a:ext cx="9144000" cy="3286125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7909" y="2059536"/>
            <a:ext cx="810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 dell’integrazione dei tre sistemi possono così riassumersi: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569" y="1933575"/>
            <a:ext cx="6646862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ttangolo 3"/>
          <p:cNvSpPr>
            <a:spLocks noChangeArrowheads="1"/>
          </p:cNvSpPr>
          <p:nvPr/>
        </p:nvSpPr>
        <p:spPr bwMode="auto">
          <a:xfrm>
            <a:off x="2462320" y="1130288"/>
            <a:ext cx="4219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000" b="1" dirty="0">
                <a:solidFill>
                  <a:srgbClr val="0066FF"/>
                </a:solidFill>
              </a:rPr>
              <a:t>SISTEMA INTEGRATO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0" y="2570175"/>
            <a:ext cx="9144000" cy="2643188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4580" name="CasellaDiTesto 3"/>
          <p:cNvSpPr txBox="1">
            <a:spLocks noChangeArrowheads="1"/>
          </p:cNvSpPr>
          <p:nvPr/>
        </p:nvSpPr>
        <p:spPr bwMode="auto">
          <a:xfrm>
            <a:off x="714375" y="2727357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FF6600"/>
                </a:solidFill>
              </a:rPr>
              <a:t>QUALITA</a:t>
            </a:r>
            <a:r>
              <a:rPr lang="it-IT">
                <a:solidFill>
                  <a:srgbClr val="FF6600"/>
                </a:solidFill>
              </a:rPr>
              <a:t>’</a:t>
            </a:r>
          </a:p>
        </p:txBody>
      </p:sp>
      <p:sp>
        <p:nvSpPr>
          <p:cNvPr id="24581" name="CasellaDiTesto 4"/>
          <p:cNvSpPr txBox="1">
            <a:spLocks noChangeArrowheads="1"/>
          </p:cNvSpPr>
          <p:nvPr/>
        </p:nvSpPr>
        <p:spPr bwMode="auto">
          <a:xfrm>
            <a:off x="3429000" y="2679732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00B050"/>
                </a:solidFill>
              </a:rPr>
              <a:t>AMBIENTE</a:t>
            </a:r>
          </a:p>
        </p:txBody>
      </p:sp>
      <p:sp>
        <p:nvSpPr>
          <p:cNvPr id="24582" name="CasellaDiTesto 5"/>
          <p:cNvSpPr txBox="1">
            <a:spLocks noChangeArrowheads="1"/>
          </p:cNvSpPr>
          <p:nvPr/>
        </p:nvSpPr>
        <p:spPr bwMode="auto">
          <a:xfrm>
            <a:off x="6215063" y="2687670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SICUREZZA</a:t>
            </a:r>
          </a:p>
        </p:txBody>
      </p:sp>
      <p:sp>
        <p:nvSpPr>
          <p:cNvPr id="24583" name="Rettangolo 6"/>
          <p:cNvSpPr>
            <a:spLocks noChangeArrowheads="1"/>
          </p:cNvSpPr>
          <p:nvPr/>
        </p:nvSpPr>
        <p:spPr bwMode="auto">
          <a:xfrm>
            <a:off x="2645569" y="1404927"/>
            <a:ext cx="3852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66FF"/>
                </a:solidFill>
              </a:rPr>
              <a:t>ELEMENTI SPECIFICI</a:t>
            </a:r>
          </a:p>
        </p:txBody>
      </p:sp>
      <p:sp>
        <p:nvSpPr>
          <p:cNvPr id="24584" name="CasellaDiTesto 8"/>
          <p:cNvSpPr txBox="1">
            <a:spLocks noChangeArrowheads="1"/>
          </p:cNvSpPr>
          <p:nvPr/>
        </p:nvSpPr>
        <p:spPr bwMode="auto">
          <a:xfrm>
            <a:off x="357188" y="3108357"/>
            <a:ext cx="2928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/>
              <a:t> Riesame requisiti</a:t>
            </a:r>
          </a:p>
          <a:p>
            <a:r>
              <a:rPr lang="it-IT"/>
              <a:t>  prodotto – servizio;</a:t>
            </a:r>
          </a:p>
          <a:p>
            <a:pPr>
              <a:buFont typeface="Arial" charset="0"/>
              <a:buChar char="•"/>
            </a:pPr>
            <a:r>
              <a:rPr lang="it-IT"/>
              <a:t> Proprietà del cliente;</a:t>
            </a:r>
          </a:p>
          <a:p>
            <a:pPr>
              <a:buFont typeface="Arial" charset="0"/>
              <a:buChar char="•"/>
            </a:pPr>
            <a:r>
              <a:rPr lang="it-IT"/>
              <a:t> Identificazione e</a:t>
            </a:r>
          </a:p>
          <a:p>
            <a:r>
              <a:rPr lang="it-IT"/>
              <a:t>  rintracciabilità;</a:t>
            </a:r>
          </a:p>
          <a:p>
            <a:pPr>
              <a:buFont typeface="Arial" charset="0"/>
              <a:buChar char="•"/>
            </a:pPr>
            <a:r>
              <a:rPr lang="it-IT"/>
              <a:t> Conservazione prodotti.</a:t>
            </a:r>
          </a:p>
        </p:txBody>
      </p:sp>
      <p:sp>
        <p:nvSpPr>
          <p:cNvPr id="24585" name="CasellaDiTesto 9"/>
          <p:cNvSpPr txBox="1">
            <a:spLocks noChangeArrowheads="1"/>
          </p:cNvSpPr>
          <p:nvPr/>
        </p:nvSpPr>
        <p:spPr bwMode="auto">
          <a:xfrm>
            <a:off x="3357563" y="3036920"/>
            <a:ext cx="2928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 dirty="0"/>
              <a:t> Analisi Iniziale;</a:t>
            </a:r>
          </a:p>
          <a:p>
            <a:pPr>
              <a:buFont typeface="Arial" charset="0"/>
              <a:buChar char="•"/>
            </a:pPr>
            <a:r>
              <a:rPr lang="it-IT" dirty="0"/>
              <a:t> Prescrizioni legali;</a:t>
            </a:r>
          </a:p>
          <a:p>
            <a:pPr>
              <a:buFont typeface="Arial" charset="0"/>
              <a:buChar char="•"/>
            </a:pPr>
            <a:r>
              <a:rPr lang="it-IT" dirty="0"/>
              <a:t> Aspetti e impatti</a:t>
            </a:r>
          </a:p>
          <a:p>
            <a:r>
              <a:rPr lang="it-IT" dirty="0"/>
              <a:t>  ambientali;</a:t>
            </a:r>
          </a:p>
          <a:p>
            <a:pPr>
              <a:buFont typeface="Arial" charset="0"/>
              <a:buChar char="•"/>
            </a:pPr>
            <a:r>
              <a:rPr lang="it-IT" dirty="0"/>
              <a:t> Gestione rifiuti;</a:t>
            </a:r>
          </a:p>
          <a:p>
            <a:pPr>
              <a:buFont typeface="Arial" charset="0"/>
              <a:buChar char="•"/>
            </a:pPr>
            <a:r>
              <a:rPr lang="it-IT" dirty="0"/>
              <a:t> Preparazione alle</a:t>
            </a:r>
          </a:p>
          <a:p>
            <a:r>
              <a:rPr lang="it-IT" dirty="0"/>
              <a:t>  emergenze.</a:t>
            </a:r>
          </a:p>
        </p:txBody>
      </p:sp>
      <p:sp>
        <p:nvSpPr>
          <p:cNvPr id="24586" name="CasellaDiTesto 10"/>
          <p:cNvSpPr txBox="1">
            <a:spLocks noChangeArrowheads="1"/>
          </p:cNvSpPr>
          <p:nvPr/>
        </p:nvSpPr>
        <p:spPr bwMode="auto">
          <a:xfrm>
            <a:off x="6215063" y="3008345"/>
            <a:ext cx="2928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 dirty="0"/>
              <a:t> Analisi Iniziale;</a:t>
            </a:r>
          </a:p>
          <a:p>
            <a:pPr>
              <a:buFont typeface="Arial" charset="0"/>
              <a:buChar char="•"/>
            </a:pPr>
            <a:r>
              <a:rPr lang="it-IT" dirty="0"/>
              <a:t> Prescrizioni legali;</a:t>
            </a:r>
          </a:p>
          <a:p>
            <a:pPr>
              <a:buFont typeface="Arial" charset="0"/>
              <a:buChar char="•"/>
            </a:pPr>
            <a:r>
              <a:rPr lang="it-IT" dirty="0"/>
              <a:t> Valutazione dei rischi;</a:t>
            </a:r>
          </a:p>
          <a:p>
            <a:pPr>
              <a:buFont typeface="Arial" charset="0"/>
              <a:buChar char="•"/>
            </a:pPr>
            <a:r>
              <a:rPr lang="it-IT" dirty="0"/>
              <a:t> </a:t>
            </a:r>
            <a:r>
              <a:rPr lang="it-IT" dirty="0" smtClean="0"/>
              <a:t>Sorveglianza sanitaria;</a:t>
            </a:r>
            <a:endParaRPr lang="it-IT" dirty="0"/>
          </a:p>
          <a:p>
            <a:pPr>
              <a:buFont typeface="Arial" charset="0"/>
              <a:buChar char="•"/>
            </a:pPr>
            <a:r>
              <a:rPr lang="it-IT"/>
              <a:t> </a:t>
            </a:r>
            <a:r>
              <a:rPr lang="it-IT" smtClean="0"/>
              <a:t>Dispositivi </a:t>
            </a:r>
            <a:r>
              <a:rPr lang="it-IT" dirty="0"/>
              <a:t>di protezione.</a:t>
            </a:r>
          </a:p>
        </p:txBody>
      </p:sp>
      <p:cxnSp>
        <p:nvCxnSpPr>
          <p:cNvPr id="24587" name="Connettore 1 12"/>
          <p:cNvCxnSpPr>
            <a:cxnSpLocks noChangeShapeType="1"/>
          </p:cNvCxnSpPr>
          <p:nvPr/>
        </p:nvCxnSpPr>
        <p:spPr bwMode="auto">
          <a:xfrm rot="16200000" flipH="1">
            <a:off x="1821656" y="3891769"/>
            <a:ext cx="2643188" cy="0"/>
          </a:xfrm>
          <a:prstGeom prst="line">
            <a:avLst/>
          </a:prstGeom>
          <a:noFill/>
          <a:ln w="127000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4588" name="Connettore 1 13"/>
          <p:cNvCxnSpPr>
            <a:cxnSpLocks noChangeShapeType="1"/>
          </p:cNvCxnSpPr>
          <p:nvPr/>
        </p:nvCxnSpPr>
        <p:spPr bwMode="auto">
          <a:xfrm rot="5400000">
            <a:off x="4464844" y="3891769"/>
            <a:ext cx="2644775" cy="1587"/>
          </a:xfrm>
          <a:prstGeom prst="line">
            <a:avLst/>
          </a:prstGeom>
          <a:noFill/>
          <a:ln w="127000" algn="ctr">
            <a:solidFill>
              <a:schemeClr val="bg2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romosrv01\progetti\CCIAA_Napoli\PROGETTI_2009\POINT_09\INCONTRO TECNICO_ 29_6\copertina_mag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738440" cy="386667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37513"/>
            <a:ext cx="5715040" cy="429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1142985"/>
            <a:ext cx="8215370" cy="928694"/>
          </a:xfrm>
        </p:spPr>
        <p:txBody>
          <a:bodyPr/>
          <a:lstStyle/>
          <a:p>
            <a:pPr marL="514350" indent="-514350"/>
            <a:r>
              <a:rPr lang="it-IT" sz="2800" b="1" dirty="0" smtClean="0">
                <a:solidFill>
                  <a:srgbClr val="006600"/>
                </a:solidFill>
              </a:rPr>
              <a:t>LA NUOVA NORMA CEI 64-8</a:t>
            </a:r>
            <a:br>
              <a:rPr lang="it-IT" sz="2800" b="1" dirty="0" smtClean="0">
                <a:solidFill>
                  <a:srgbClr val="006600"/>
                </a:solidFill>
              </a:rPr>
            </a:br>
            <a:r>
              <a:rPr lang="it-IT" sz="2800" b="1" dirty="0" smtClean="0">
                <a:solidFill>
                  <a:srgbClr val="006600"/>
                </a:solidFill>
              </a:rPr>
              <a:t>PER IMPIANTI ELETTRICI UTILIZZATORI BT</a:t>
            </a:r>
            <a:r>
              <a:rPr lang="it-IT" sz="1200" b="1" dirty="0" smtClean="0"/>
              <a:t/>
            </a:r>
            <a:br>
              <a:rPr lang="it-IT" sz="1200" b="1" dirty="0" smtClean="0"/>
            </a:br>
            <a:r>
              <a:rPr lang="it-IT" sz="1200" dirty="0"/>
              <a:t/>
            </a:r>
            <a:br>
              <a:rPr lang="it-IT" sz="1200" dirty="0"/>
            </a:br>
            <a:endParaRPr lang="it-IT" sz="1800" dirty="0"/>
          </a:p>
        </p:txBody>
      </p:sp>
      <p:sp>
        <p:nvSpPr>
          <p:cNvPr id="5" name="Rettangolo 4"/>
          <p:cNvSpPr/>
          <p:nvPr/>
        </p:nvSpPr>
        <p:spPr>
          <a:xfrm>
            <a:off x="3357586" y="321468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/>
              <a:t>Si applica a impianti elettrici:</a:t>
            </a:r>
          </a:p>
          <a:p>
            <a:pPr algn="ctr"/>
            <a:endParaRPr lang="it-IT" sz="1800" dirty="0" smtClean="0"/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in edifici residenziali e terziari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ad uso industriale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per strutture sanitarie</a:t>
            </a:r>
            <a:br>
              <a:rPr lang="it-IT" sz="24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dirty="0"/>
          </a:p>
        </p:txBody>
      </p:sp>
      <p:pic>
        <p:nvPicPr>
          <p:cNvPr id="6" name="Immagine 5" descr="1 - Racc. 64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68444"/>
            <a:ext cx="2400000" cy="34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57158" y="1142985"/>
            <a:ext cx="8215370" cy="928694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NORMA CEI 64-8</a:t>
            </a:r>
            <a:b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 IMPIANTI ELETTRICI UTILIZZATORI BT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7861" y="2357430"/>
            <a:ext cx="86082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In un solo volume i testi integrali delle </a:t>
            </a:r>
            <a:r>
              <a:rPr lang="it-IT" sz="2400" b="1" dirty="0" smtClean="0"/>
              <a:t>NORME</a:t>
            </a:r>
          </a:p>
          <a:p>
            <a:pPr algn="ctr"/>
            <a:r>
              <a:rPr lang="it-IT" sz="2400" b="1" dirty="0" smtClean="0"/>
              <a:t>La nuova Norma CEI 64-8 è suddivisa in </a:t>
            </a:r>
            <a:r>
              <a:rPr lang="it-IT" sz="2400" b="1" u="sng" dirty="0" smtClean="0"/>
              <a:t>sette fascicoli</a:t>
            </a:r>
            <a:r>
              <a:rPr lang="it-IT" sz="2400" b="1" dirty="0" smtClean="0"/>
              <a:t>:</a:t>
            </a:r>
          </a:p>
          <a:p>
            <a:pPr algn="ctr"/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 </a:t>
            </a:r>
            <a:r>
              <a:rPr lang="it-IT" sz="2400" b="1" dirty="0" smtClean="0"/>
              <a:t>CEI 64-8/1</a:t>
            </a:r>
            <a:r>
              <a:rPr lang="it-IT" sz="2400" dirty="0" smtClean="0"/>
              <a:t>: Oggetto, scopo e principi fondamentali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64-8/2</a:t>
            </a:r>
            <a:r>
              <a:rPr lang="it-IT" sz="2400" dirty="0" smtClean="0"/>
              <a:t>: Definizioni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64-8/3</a:t>
            </a:r>
            <a:r>
              <a:rPr lang="it-IT" sz="2400" dirty="0" smtClean="0"/>
              <a:t>: Caratteristiche generali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64-8/4</a:t>
            </a:r>
            <a:r>
              <a:rPr lang="it-IT" sz="2400" dirty="0" smtClean="0"/>
              <a:t>: Prescrizioni per la sicurezza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64-8/5</a:t>
            </a:r>
            <a:r>
              <a:rPr lang="it-IT" sz="2400" dirty="0" smtClean="0"/>
              <a:t>: Scelta ed installazione dei componenti elettrici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64-8/6</a:t>
            </a:r>
            <a:r>
              <a:rPr lang="it-IT" sz="2400" dirty="0" smtClean="0"/>
              <a:t>: Verifiche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64-8/7</a:t>
            </a:r>
            <a:r>
              <a:rPr lang="it-IT" sz="2400" dirty="0" smtClean="0"/>
              <a:t>: Ambienti ed applicazioni particolari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64381" y="2071678"/>
            <a:ext cx="7215238" cy="428628"/>
          </a:xfrm>
        </p:spPr>
        <p:txBody>
          <a:bodyPr/>
          <a:lstStyle/>
          <a:p>
            <a:r>
              <a:rPr lang="it-IT" sz="2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Ambienti </a:t>
            </a:r>
            <a:r>
              <a:rPr lang="it-IT" sz="2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ed applicazioni </a:t>
            </a:r>
            <a:r>
              <a:rPr lang="it-IT" sz="2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particolari</a:t>
            </a:r>
            <a:r>
              <a:rPr lang="it-IT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it-IT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it-IT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it-IT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it-IT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it-IT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7158" y="1142985"/>
            <a:ext cx="8215370" cy="928694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NUOVA NORMA CEI 64-8</a:t>
            </a:r>
            <a:b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 IMPIANTI ELETTRICI UTILIZZATORI BT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85800" y="2500306"/>
            <a:ext cx="7772400" cy="42148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locali contenenti bagni o docce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piscine </a:t>
            </a:r>
            <a:r>
              <a:rPr lang="it-IT" sz="1500" dirty="0">
                <a:solidFill>
                  <a:srgbClr val="000000"/>
                </a:solidFill>
              </a:rPr>
              <a:t>e </a:t>
            </a:r>
            <a:r>
              <a:rPr lang="it-IT" sz="1500" dirty="0" smtClean="0">
                <a:solidFill>
                  <a:srgbClr val="000000"/>
                </a:solidFill>
              </a:rPr>
              <a:t>fontane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000000"/>
                </a:solidFill>
              </a:rPr>
              <a:t> locali e cabine contenenti riscaldatori per saune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cantieri di costruzione e di demolizione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strutture adibite ad uso agricolo o zootecnico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luoghi conduttori ristretti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prescrizioni per la messa a terra di apparecchiature di elaborazione dati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aree di campeggio per caravan e camper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locali ad uso medico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fiere, mostre e stand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sistemi fotovoltaici solari di alimentazione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impianti di illuminazione situati all’esterno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impianti di illuminazione a bassissima tensione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unità mobili trasportabili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ambienti a maggior rischio d’incendio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impianti elettrici nei luoghi di pubblico spettacolo e di intrattenimento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sistemi di riscaldamento per pavimento e soffitto</a:t>
            </a:r>
          </a:p>
          <a:p>
            <a:pPr lvl="0">
              <a:buFont typeface="Arial" pitchFamily="34" charset="0"/>
              <a:buChar char="•"/>
            </a:pPr>
            <a:r>
              <a:rPr lang="it-IT" sz="1500" dirty="0">
                <a:solidFill>
                  <a:srgbClr val="000000"/>
                </a:solidFill>
              </a:rPr>
              <a:t> </a:t>
            </a:r>
            <a:r>
              <a:rPr kumimoji="0" lang="it-IT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impianti elettrici in caravan e camper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it-IT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427F2F1-C62D-49C3-9380-F2A17DE7F1D9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50001" y="1142984"/>
            <a:ext cx="8643998" cy="1285883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GUIDE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 SERIE 64-50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 IMPIANTI ELETTRICI NELL’EDILIZIA AD USO RESIDENZIALE</a:t>
            </a:r>
            <a:r>
              <a:rPr kumimoji="0" lang="it-IT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TERZIARIO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86148" y="317148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/>
              <a:t>Si applica a impianti elettrici:</a:t>
            </a:r>
          </a:p>
          <a:p>
            <a:pPr algn="ctr"/>
            <a:endParaRPr lang="it-IT" sz="1800" dirty="0" smtClean="0"/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negli edifici residenziali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utilizzatori di bassa tensione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negli alberghi e nei teatri</a:t>
            </a:r>
            <a:br>
              <a:rPr lang="it-IT" sz="24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dirty="0"/>
          </a:p>
        </p:txBody>
      </p:sp>
      <p:pic>
        <p:nvPicPr>
          <p:cNvPr id="7" name="Immagine 6" descr="2 - Racc. 64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14620"/>
            <a:ext cx="2286016" cy="333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50001" y="1142984"/>
            <a:ext cx="8643998" cy="1285883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GUIDE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 SERIE 64-50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 IMPIANTI ELETTRICI NELL’EDILIZIA AD USO RESIDENZIALE</a:t>
            </a:r>
            <a:r>
              <a:rPr kumimoji="0" lang="it-IT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TERZIARIO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22" y="2664639"/>
            <a:ext cx="9001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In un solo volume i testi integrali delle GUIDE</a:t>
            </a:r>
          </a:p>
          <a:p>
            <a:pPr algn="ctr"/>
            <a:r>
              <a:rPr lang="it-IT" sz="2400" b="1" dirty="0" smtClean="0"/>
              <a:t>La nuova edizione contiene:</a:t>
            </a:r>
          </a:p>
          <a:p>
            <a:pPr algn="ctr"/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 </a:t>
            </a:r>
            <a:r>
              <a:rPr lang="it-IT" sz="2400" b="1" dirty="0"/>
              <a:t>CEI </a:t>
            </a:r>
            <a:r>
              <a:rPr lang="it-IT" sz="2400" b="1" dirty="0" smtClean="0"/>
              <a:t>64-50</a:t>
            </a:r>
            <a:r>
              <a:rPr lang="it-IT" sz="2400" dirty="0" smtClean="0"/>
              <a:t>: Criteri generali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64-51</a:t>
            </a:r>
            <a:r>
              <a:rPr lang="it-IT" sz="2400" dirty="0" smtClean="0"/>
              <a:t>: Criteri particolari per centri commerciali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64-52</a:t>
            </a:r>
            <a:r>
              <a:rPr lang="it-IT" sz="2400" dirty="0" smtClean="0"/>
              <a:t>: Criteri particolari per edifici scolastici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64-53</a:t>
            </a:r>
            <a:r>
              <a:rPr lang="it-IT" sz="2400" dirty="0" smtClean="0"/>
              <a:t>: Criteri particolari per edifici ad uso residenziale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64-54</a:t>
            </a:r>
            <a:r>
              <a:rPr lang="it-IT" sz="2400" dirty="0" smtClean="0"/>
              <a:t>: Criteri particolari per locali di pubblico spettacolo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64-55</a:t>
            </a:r>
            <a:r>
              <a:rPr lang="it-IT" sz="2400" dirty="0" smtClean="0"/>
              <a:t>: Criteri particolari per strutture alberghiere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64-57</a:t>
            </a:r>
            <a:r>
              <a:rPr lang="it-IT" sz="2400" dirty="0" smtClean="0"/>
              <a:t>: Impianti di piccola produzione distribuita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642938" y="4740331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t-IT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8" name="Immagine 3" descr="L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200" y="1954464"/>
            <a:ext cx="64428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medeodangelo\Desktop\ww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7643866" cy="4706560"/>
          </a:xfrm>
          <a:prstGeom prst="rect">
            <a:avLst/>
          </a:prstGeom>
          <a:noFill/>
        </p:spPr>
      </p:pic>
      <p:sp>
        <p:nvSpPr>
          <p:cNvPr id="8" name="Fumetto 2 7"/>
          <p:cNvSpPr/>
          <p:nvPr/>
        </p:nvSpPr>
        <p:spPr>
          <a:xfrm>
            <a:off x="1142976" y="1142984"/>
            <a:ext cx="3929090" cy="10001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www.promosricerche.org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50001" y="1142984"/>
            <a:ext cx="8643998" cy="1285883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RACCOLTA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 IMPIANTI ELETTRICI NEI LOCALI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 USO MEDICO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Immagini Copertine Prodotti Editoriali a catalogo\3 - Racc. USO MEDICO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99" y="2714620"/>
            <a:ext cx="2378075" cy="33401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928926" y="3171483"/>
            <a:ext cx="60007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Si applica a impianti elettrici:</a:t>
            </a:r>
          </a:p>
          <a:p>
            <a:pPr algn="ctr"/>
            <a:endParaRPr lang="it-IT" sz="1800" dirty="0" smtClean="0"/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negli edifici ad uso medico (ospedali, case di cura, ecc)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locali ad uso estetico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 smtClean="0"/>
              <a:t> cliniche e ambulatori veterinari</a:t>
            </a:r>
            <a:br>
              <a:rPr lang="it-IT" sz="24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1422" y="2664639"/>
            <a:ext cx="9001156" cy="29546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/>
              <a:t>Il volume raccoglie i principali documenti normativi CEI:</a:t>
            </a:r>
          </a:p>
          <a:p>
            <a:pPr algn="ctr"/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 </a:t>
            </a:r>
            <a:r>
              <a:rPr lang="it-IT" sz="2400" b="1" dirty="0" smtClean="0"/>
              <a:t>Guida CEI 64-56</a:t>
            </a:r>
            <a:r>
              <a:rPr lang="it-IT" sz="2400" dirty="0" smtClean="0"/>
              <a:t>: Edilizia ad uso residenziale e terziario</a:t>
            </a:r>
          </a:p>
          <a:p>
            <a:pPr>
              <a:buFont typeface="Wingdings" pitchFamily="2" charset="2"/>
              <a:buChar char="ü"/>
            </a:pPr>
            <a:endParaRPr lang="it-IT" sz="24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CEI 64-8/7 – Sezione 710</a:t>
            </a:r>
            <a:r>
              <a:rPr lang="it-IT" sz="2400" dirty="0" smtClean="0"/>
              <a:t>: Locali ad uso medico</a:t>
            </a:r>
          </a:p>
          <a:p>
            <a:pPr>
              <a:buFont typeface="Wingdings" pitchFamily="2" charset="2"/>
              <a:buChar char="ü"/>
            </a:pPr>
            <a:endParaRPr lang="it-IT" sz="24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 </a:t>
            </a:r>
            <a:r>
              <a:rPr lang="it-IT" sz="2400" b="1" dirty="0" smtClean="0"/>
              <a:t>CD-ROM</a:t>
            </a:r>
            <a:r>
              <a:rPr lang="it-IT" sz="2400" dirty="0" smtClean="0"/>
              <a:t> Contenente il software per la compilazione del </a:t>
            </a:r>
          </a:p>
          <a:p>
            <a:r>
              <a:rPr lang="it-IT" sz="2400" dirty="0" smtClean="0"/>
              <a:t>                    Registro Verifiche Locali ad uso medico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50001" y="1142984"/>
            <a:ext cx="8643998" cy="1285883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RACCOLTA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 IMPIANTI ELETTRICI NEI LOCALI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 USO MEDICO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50001" y="1142984"/>
            <a:ext cx="8643998" cy="1285883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    GUIDA ALLA REALIZZAZIONE </a:t>
            </a:r>
            <a:r>
              <a:rPr lang="it-IT" sz="2800" b="1" kern="0" dirty="0" err="1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DI</a:t>
            </a: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SISTEMI </a:t>
            </a:r>
            <a:r>
              <a:rPr lang="it-IT" sz="2800" b="1" kern="0" dirty="0" err="1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DI</a:t>
            </a: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GENERAZIONE FOTOVOLTAICA COLLEGATI ALLE RETI ELETTRICHE </a:t>
            </a:r>
            <a:r>
              <a:rPr lang="it-IT" sz="2800" b="1" kern="0" dirty="0" err="1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DI</a:t>
            </a: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MT / BT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Immagini Copertine Prodotti Editoriali a catalogo\3 - Racc. USO MEDICO 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1523" y="2714620"/>
            <a:ext cx="2265227" cy="33401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928926" y="3171483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La guida fornisce i criteri per la progettazione, installazione e verifica dei sistemi di generazione fotovoltaica destinati ad operare in parallelo alla rete di distribuzione di media e bassa tensione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50001" y="1142985"/>
            <a:ext cx="8643998" cy="1071570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NORME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 PER LUOGHI CON PERICOLO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ESPLOSIONE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86280" y="32759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/>
              <a:t>Classificazione e Impianti elettrici nei luoghi pericolosi per la presenza di gas, vapori, e nebbie infiammabili o polveri combustibili</a:t>
            </a:r>
            <a:endParaRPr lang="it-IT" dirty="0"/>
          </a:p>
        </p:txBody>
      </p:sp>
      <p:pic>
        <p:nvPicPr>
          <p:cNvPr id="7" name="Immagine 6" descr="2 - Racc. 64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2286016" cy="3305573"/>
          </a:xfrm>
          <a:prstGeom prst="rect">
            <a:avLst/>
          </a:prstGeom>
        </p:spPr>
      </p:pic>
      <p:pic>
        <p:nvPicPr>
          <p:cNvPr id="8" name="Immagine 7" descr="6 - Racc. PERICOLO ESPLOSIONE Vol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746" y="3429000"/>
            <a:ext cx="2288312" cy="32861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1422" y="2143116"/>
            <a:ext cx="90725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Classificazione ed Impianti:</a:t>
            </a:r>
          </a:p>
          <a:p>
            <a:pPr algn="ctr"/>
            <a:endParaRPr lang="it-IT" sz="1800" dirty="0" smtClean="0"/>
          </a:p>
          <a:p>
            <a:pPr>
              <a:buFont typeface="Wingdings" pitchFamily="2" charset="2"/>
              <a:buChar char="ü"/>
            </a:pPr>
            <a:r>
              <a:rPr lang="it-IT" b="1" dirty="0" smtClean="0"/>
              <a:t> Norma CEI EN 60079-10 (CEI 31-30)</a:t>
            </a:r>
            <a:r>
              <a:rPr lang="it-IT" dirty="0" smtClean="0"/>
              <a:t>: Classificazione dei luoghi pericolosi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b="1" dirty="0" smtClean="0"/>
              <a:t>Guida CEI 31-35</a:t>
            </a:r>
            <a:r>
              <a:rPr lang="it-IT" dirty="0" smtClean="0"/>
              <a:t>: Classificazione dei luoghi con pericolo di esplosione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b="1" dirty="0" smtClean="0"/>
              <a:t>Guida CEI 31-35/A</a:t>
            </a:r>
            <a:r>
              <a:rPr lang="it-IT" dirty="0" smtClean="0"/>
              <a:t>: Esempi di applicazione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b="1" dirty="0" smtClean="0"/>
              <a:t>Norma CEI 61241-10 (CEI 31-66)</a:t>
            </a:r>
            <a:r>
              <a:rPr lang="it-IT" dirty="0" smtClean="0"/>
              <a:t>: Costruzioni elettriche - Classificazione delle aree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b="1" dirty="0" smtClean="0"/>
              <a:t>Guida CEI 31-56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dirty="0" smtClean="0"/>
              <a:t>Costruzioni per atmosfere esplosive – Classificazione delle aree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b="1" dirty="0" smtClean="0"/>
              <a:t>CEI EN 60079-14 (CEI 31-33)</a:t>
            </a:r>
            <a:r>
              <a:rPr lang="it-IT" dirty="0" smtClean="0"/>
              <a:t>: Impianti elettrici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b="1" dirty="0" smtClean="0"/>
              <a:t>CEI EN 60079-17 (CEI 31-34)</a:t>
            </a:r>
            <a:r>
              <a:rPr lang="it-IT" dirty="0" smtClean="0"/>
              <a:t>: Verifica e manutenzione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b="1" dirty="0" smtClean="0"/>
              <a:t>CEI EN 61241-14 (CEI 31-67)</a:t>
            </a:r>
            <a:r>
              <a:rPr lang="it-IT" dirty="0" smtClean="0"/>
              <a:t>: Scelta ed installazione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b="1" dirty="0" smtClean="0"/>
              <a:t>CEI EN 61241-17 (CEI 31-68)</a:t>
            </a:r>
            <a:r>
              <a:rPr lang="it-IT" dirty="0" smtClean="0"/>
              <a:t>: Verifica e manutenzione in luoghi diversi dalle miniere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50001" y="1142985"/>
            <a:ext cx="8643998" cy="1071570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NORME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 PER LUOGHI CON PERICOLO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ESPLOSIONE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75018" y="1142984"/>
            <a:ext cx="8393965" cy="1285883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GUIDE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</a:t>
            </a:r>
          </a:p>
          <a:p>
            <a:pPr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SUGLI IMPIANTI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D’ANTENNA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LA</a:t>
            </a:r>
            <a:r>
              <a:rPr kumimoji="0" lang="it-IT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RICEZIONE TV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Immagini Copertine Prodotti Editoriali a catalogo\3 - Racc. USO MEDICO 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7684" y="2714620"/>
            <a:ext cx="2265489" cy="351477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857488" y="2953780"/>
            <a:ext cx="6000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Il volume raccoglie tre Guide che analizzano le principali caratteristiche degli impianti d’antenna per la ricezione TV in ambienti residenziali o similari e, inoltre, contengono importanti aggiornamenti sui recenti sviluppi nella tecnologia della distribuzione dei segnali televisivi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1422" y="2664639"/>
            <a:ext cx="9001156" cy="24314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/>
              <a:t>Il volume contiene:</a:t>
            </a:r>
          </a:p>
          <a:p>
            <a:pPr algn="ctr"/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b="1" dirty="0" smtClean="0"/>
              <a:t>CEI 100-7</a:t>
            </a:r>
            <a:r>
              <a:rPr lang="it-IT" sz="1600" dirty="0" smtClean="0"/>
              <a:t>: Guida per l’applicazione delle Norme sugli impianti di ricezione televisiva</a:t>
            </a:r>
          </a:p>
          <a:p>
            <a:pPr>
              <a:buFont typeface="Wingdings" pitchFamily="2" charset="2"/>
              <a:buChar char="ü"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b="1" dirty="0" smtClean="0"/>
              <a:t>CEI 100-7/A</a:t>
            </a:r>
            <a:r>
              <a:rPr lang="it-IT" sz="1600" dirty="0" smtClean="0"/>
              <a:t>: Appendice A: Determinazione dei segnali terrestri primari</a:t>
            </a:r>
          </a:p>
          <a:p>
            <a:pPr>
              <a:buFont typeface="Wingdings" pitchFamily="2" charset="2"/>
              <a:buChar char="ü"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/>
              <a:t> </a:t>
            </a:r>
            <a:r>
              <a:rPr lang="it-IT" sz="1600" b="1" dirty="0" smtClean="0"/>
              <a:t>GUIDA CEI 64-100/1</a:t>
            </a:r>
            <a:r>
              <a:rPr lang="it-IT" sz="1600" dirty="0" smtClean="0"/>
              <a:t>: Guida per la predisposizione delle infrastrutture per gli impianti elettrici</a:t>
            </a:r>
          </a:p>
          <a:p>
            <a:pPr>
              <a:buFont typeface="Wingdings" pitchFamily="2" charset="2"/>
              <a:buChar char="ü"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</a:t>
            </a:r>
            <a:r>
              <a:rPr lang="it-IT" sz="1600" b="1" dirty="0" smtClean="0"/>
              <a:t>Guida CEI 100-140</a:t>
            </a:r>
            <a:r>
              <a:rPr lang="it-IT" sz="1600" dirty="0" smtClean="0"/>
              <a:t>: Guida per la scelta e l’installazione dei sostegni d’antenna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75018" y="1142984"/>
            <a:ext cx="8393965" cy="1285883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GUIDE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</a:t>
            </a:r>
          </a:p>
          <a:p>
            <a:pPr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SUGLI IMPIANTI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D’ANTENNA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LA</a:t>
            </a:r>
            <a:r>
              <a:rPr kumimoji="0" lang="it-IT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RICEZIONE TV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2071688"/>
            <a:ext cx="9144000" cy="3786187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51050" y="2492375"/>
            <a:ext cx="492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  <a:latin typeface="Tahoma" pitchFamily="34" charset="0"/>
                <a:cs typeface="Arial" charset="0"/>
              </a:rPr>
              <a:t>Grazie per l’attenzione.</a:t>
            </a:r>
            <a:endParaRPr lang="it-IT" sz="3200" b="1">
              <a:latin typeface="Tahoma" pitchFamily="34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627313" y="3284538"/>
            <a:ext cx="3514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>
                <a:solidFill>
                  <a:schemeClr val="tx2"/>
                </a:solidFill>
                <a:latin typeface="Tahoma" pitchFamily="34" charset="0"/>
              </a:rPr>
              <a:t>Ing. Attilio Montefusco</a:t>
            </a:r>
          </a:p>
          <a:p>
            <a:endParaRPr kumimoji="1" lang="it-IT">
              <a:solidFill>
                <a:schemeClr val="tx2"/>
              </a:solidFill>
              <a:latin typeface="Tahoma" pitchFamily="34" charset="0"/>
            </a:endParaRPr>
          </a:p>
          <a:p>
            <a:r>
              <a:rPr kumimoji="1" lang="it-IT">
                <a:solidFill>
                  <a:schemeClr val="tx2"/>
                </a:solidFill>
                <a:latin typeface="Tahoma" pitchFamily="34" charset="0"/>
              </a:rPr>
              <a:t>Email : info@promosricerche.org</a:t>
            </a:r>
          </a:p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2184400"/>
            <a:ext cx="9144000" cy="3673475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RETE INTEGRATA delle ATTIVITÀ e dei SERVIZI di PROMOZIONE e SVILUPPO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 descr="tx_norm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r="83150"/>
          <a:stretch>
            <a:fillRect/>
          </a:stretch>
        </p:blipFill>
        <p:spPr bwMode="auto">
          <a:xfrm>
            <a:off x="387350" y="2214563"/>
            <a:ext cx="827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1285875" y="2351088"/>
            <a:ext cx="77866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 eaLnBrk="0" hangingPunct="0"/>
            <a:r>
              <a:rPr lang="it-IT"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 Punto di Orientamento e Informazione sulla Normativa Tecnica è stato attivato in collaborazione con gli Enti normatori nazionali UNI (Ente Nazionale Italiano di Unificazione) e CEI (Comitato Elettrotecnico Italiano) per assistere imprese, Enti ed Organismi nella individuazione ed applicazione della normativa</a:t>
            </a:r>
            <a:r>
              <a:rPr lang="it-IT"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12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285750" y="2786063"/>
            <a:ext cx="864393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 eaLnBrk="0" hangingPunct="0">
              <a:tabLst>
                <a:tab pos="180975" algn="l"/>
              </a:tabLst>
            </a:pPr>
            <a:endParaRPr lang="it-IT" sz="11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0" hangingPunct="0">
              <a:tabLst>
                <a:tab pos="180975" algn="l"/>
              </a:tabLst>
            </a:pPr>
            <a:r>
              <a:rPr lang="it-IT" sz="1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 Punto offre:</a:t>
            </a:r>
            <a:endParaRPr lang="it-IT" sz="1400" b="1" u="sng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"/>
              <a:tabLst>
                <a:tab pos="180975" algn="l"/>
              </a:tabLst>
            </a:pPr>
            <a:r>
              <a:rPr lang="it-IT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 servizio di assistenza telefonica al numero 081.4109140 per fornire tutte le informazioni sulle norme tecniche e sulle modalità di acquisizione;</a:t>
            </a:r>
            <a:endParaRPr lang="it-IT" sz="1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"/>
              <a:tabLst>
                <a:tab pos="180975" algn="l"/>
              </a:tabLst>
            </a:pPr>
            <a:r>
              <a:rPr lang="it-IT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 servizio di assistenza fax al numero 081.5520181 ed e-mail all’indirizzo info@promosricerche.org, con cui fornisce informazioni più dettagliate ed esegue specifiche ricerche su normativa nazionale ed internazionale;</a:t>
            </a:r>
            <a:endParaRPr lang="it-IT" sz="1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"/>
              <a:tabLst>
                <a:tab pos="180975" algn="l"/>
              </a:tabLst>
            </a:pPr>
            <a:r>
              <a:rPr lang="it-IT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disponibilità di una postazione multimediale per la consultazione integrale on </a:t>
            </a:r>
            <a:r>
              <a:rPr lang="it-IT" sz="1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it-IT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delle norme e dei cataloghi dei principali enti </a:t>
            </a:r>
            <a:r>
              <a:rPr lang="it-IT" sz="1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normatori</a:t>
            </a:r>
            <a:r>
              <a:rPr lang="it-IT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internazionali;</a:t>
            </a:r>
            <a:endParaRPr lang="it-IT" sz="1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"/>
              <a:tabLst>
                <a:tab pos="180975" algn="l"/>
              </a:tabLst>
            </a:pPr>
            <a:r>
              <a:rPr lang="it-IT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l'organizzazione di incontri e seminari tra aziende, Enti ed Istituzioni.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1285875" y="2143125"/>
            <a:ext cx="140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it-IT" sz="1400" b="1">
                <a:solidFill>
                  <a:srgbClr val="0066FF"/>
                </a:solidFill>
                <a:latin typeface="Times New Roman" pitchFamily="18" charset="0"/>
              </a:rPr>
              <a:t>Servizio POINT</a:t>
            </a:r>
          </a:p>
        </p:txBody>
      </p:sp>
      <p:pic>
        <p:nvPicPr>
          <p:cNvPr id="5128" name="Picture 12" descr="tx_pi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643438"/>
            <a:ext cx="2352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85750" y="4857750"/>
            <a:ext cx="87153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Attivato per la diffusione delle conoscenze tecniche, relativamente alla sicurezza dei consumatori, il servizio fornisce informazioni sull’installazione di impianti ed apparecchiature sicuri, e, più in generale, su tutti i gli aspetti attinenti la sicurezza e l'igiene degli alimenti.</a:t>
            </a:r>
          </a:p>
          <a:p>
            <a:pPr algn="just"/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Lo "Sportello telefonico" 081.5521222  sulla sicurezza in casa ed il risparmio energetico, è svolto in collaborazione diretta con la Camera di Commercio di Napoli e con il contributo della Regione Campania (ex L.R. n. 7/03).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2071688"/>
            <a:ext cx="9144000" cy="3786187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RETE INTEGRATA delle ATTIVITÀ e dei SERVIZI di PROMOZIONE e SVILUPPO (2)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4" descr="ic_formaz"/>
          <p:cNvPicPr>
            <a:picLocks noChangeAspect="1" noChangeArrowheads="1"/>
          </p:cNvPicPr>
          <p:nvPr/>
        </p:nvPicPr>
        <p:blipFill>
          <a:blip r:embed="rId2"/>
          <a:srcRect r="83150"/>
          <a:stretch>
            <a:fillRect/>
          </a:stretch>
        </p:blipFill>
        <p:spPr bwMode="auto">
          <a:xfrm>
            <a:off x="71438" y="2133600"/>
            <a:ext cx="80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28688" y="2071688"/>
            <a:ext cx="209073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it-IT" sz="1400" b="1">
                <a:solidFill>
                  <a:srgbClr val="0066FF"/>
                </a:solidFill>
                <a:latin typeface="Times New Roman" pitchFamily="18" charset="0"/>
              </a:rPr>
              <a:t>Formazione Specialistica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73138" y="2357438"/>
            <a:ext cx="78136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450850" algn="l"/>
              </a:tabLst>
            </a:pPr>
            <a:r>
              <a:rPr lang="it-IT" sz="1400" b="1">
                <a:solidFill>
                  <a:schemeClr val="tx2"/>
                </a:solidFill>
                <a:latin typeface="Times New Roman" pitchFamily="18" charset="0"/>
              </a:rPr>
              <a:t>Il Consorzio è impegnato nella formazione di imprenditori, dirigenti e quadri di piccole e medie imprese; in particolare, realizzando:</a:t>
            </a:r>
          </a:p>
          <a:p>
            <a:pPr algn="just">
              <a:tabLst>
                <a:tab pos="450850" algn="l"/>
              </a:tabLst>
            </a:pPr>
            <a:r>
              <a:rPr lang="it-IT" sz="1400" b="1">
                <a:solidFill>
                  <a:schemeClr val="tx2"/>
                </a:solidFill>
                <a:latin typeface="Times New Roman" pitchFamily="18" charset="0"/>
              </a:rPr>
              <a:t>- seminari ed incontri per agevolare la conoscenza della normativa tecnica ed il rispetto degli adempimenti legislativi per installatori, manutentori, progettisti, ecc.;</a:t>
            </a:r>
          </a:p>
          <a:p>
            <a:pPr algn="just">
              <a:tabLst>
                <a:tab pos="450850" algn="l"/>
              </a:tabLst>
            </a:pPr>
            <a:r>
              <a:rPr lang="it-IT" sz="1400" b="1">
                <a:solidFill>
                  <a:schemeClr val="tx2"/>
                </a:solidFill>
                <a:latin typeface="Times New Roman" pitchFamily="18" charset="0"/>
              </a:rPr>
              <a:t>- azioni formative d’interesse degli operatori del settore edile, agroalimentare, aeronautico, ecc.;</a:t>
            </a:r>
          </a:p>
          <a:p>
            <a:pPr algn="just">
              <a:tabLst>
                <a:tab pos="450850" algn="l"/>
              </a:tabLst>
            </a:pPr>
            <a:r>
              <a:rPr lang="it-IT" sz="1400" b="1">
                <a:solidFill>
                  <a:schemeClr val="tx2"/>
                </a:solidFill>
                <a:latin typeface="Times New Roman" pitchFamily="18" charset="0"/>
              </a:rPr>
              <a:t>- interventi informativo formativi per diffondere una cultura della Qualità, Sicurezza e Tutela Ambientale.</a:t>
            </a:r>
          </a:p>
        </p:txBody>
      </p:sp>
      <p:pic>
        <p:nvPicPr>
          <p:cNvPr id="6151" name="Picture 7" descr="ic_sviluppo"/>
          <p:cNvPicPr>
            <a:picLocks noChangeAspect="1" noChangeArrowheads="1"/>
          </p:cNvPicPr>
          <p:nvPr/>
        </p:nvPicPr>
        <p:blipFill>
          <a:blip r:embed="rId3"/>
          <a:srcRect r="83150"/>
          <a:stretch>
            <a:fillRect/>
          </a:stretch>
        </p:blipFill>
        <p:spPr bwMode="auto">
          <a:xfrm>
            <a:off x="71438" y="4222750"/>
            <a:ext cx="80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500063" y="4143375"/>
            <a:ext cx="2160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lvl="1" eaLnBrk="0" hangingPunct="0"/>
            <a:r>
              <a:rPr lang="it-IT" sz="1400" b="1">
                <a:solidFill>
                  <a:srgbClr val="0066FF"/>
                </a:solidFill>
                <a:latin typeface="Times New Roman" pitchFamily="18" charset="0"/>
              </a:rPr>
              <a:t>Attività Settoriale</a:t>
            </a:r>
          </a:p>
          <a:p>
            <a:pPr eaLnBrk="0" hangingPunct="0"/>
            <a:endParaRPr lang="it-IT" sz="10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928688" y="4429125"/>
            <a:ext cx="8001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 eaLnBrk="0" hangingPunct="0"/>
            <a:r>
              <a:rPr lang="it-IT" sz="1400" b="1">
                <a:solidFill>
                  <a:schemeClr val="tx2"/>
                </a:solidFill>
                <a:latin typeface="Times New Roman" pitchFamily="18" charset="0"/>
              </a:rPr>
              <a:t>Stante il particolare rilievo, nell’economia regionale,  del settore </a:t>
            </a:r>
            <a:r>
              <a:rPr lang="it-IT" sz="1400" b="1" u="sng">
                <a:solidFill>
                  <a:schemeClr val="tx2"/>
                </a:solidFill>
                <a:latin typeface="Times New Roman" pitchFamily="18" charset="0"/>
              </a:rPr>
              <a:t>Agroalimentare</a:t>
            </a:r>
            <a:r>
              <a:rPr lang="it-IT" sz="1400" b="1">
                <a:solidFill>
                  <a:schemeClr val="tx2"/>
                </a:solidFill>
                <a:latin typeface="Times New Roman" pitchFamily="18" charset="0"/>
              </a:rPr>
              <a:t> e dei settori ad esso  collegati come il </a:t>
            </a:r>
            <a:r>
              <a:rPr lang="it-IT" sz="1400" b="1" u="sng">
                <a:solidFill>
                  <a:schemeClr val="tx2"/>
                </a:solidFill>
                <a:latin typeface="Times New Roman" pitchFamily="18" charset="0"/>
              </a:rPr>
              <a:t>turismo</a:t>
            </a:r>
            <a:r>
              <a:rPr lang="it-IT" sz="1400" b="1">
                <a:solidFill>
                  <a:schemeClr val="tx2"/>
                </a:solidFill>
                <a:latin typeface="Times New Roman" pitchFamily="18" charset="0"/>
              </a:rPr>
              <a:t> ed il </a:t>
            </a:r>
            <a:r>
              <a:rPr lang="it-IT" sz="1400" b="1" u="sng">
                <a:solidFill>
                  <a:schemeClr val="tx2"/>
                </a:solidFill>
                <a:latin typeface="Times New Roman" pitchFamily="18" charset="0"/>
              </a:rPr>
              <a:t>marketing territoriale</a:t>
            </a:r>
            <a:r>
              <a:rPr lang="it-IT" sz="1400" b="1">
                <a:solidFill>
                  <a:schemeClr val="tx2"/>
                </a:solidFill>
                <a:latin typeface="Times New Roman" pitchFamily="18" charset="0"/>
              </a:rPr>
              <a:t>, numerose sono le iniziative sviluppate, che hanno coinvolto Enti ed Organismi regionali a seguito dell’attivazione del “Nodo Agroalimentare”, comprendente ricerche, indagini e studi, che hanno dato origine ad iniziative di valorizzazione dei prodotti tradizionali e tipici e di nuovi servizi sul territorio.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2071688"/>
            <a:ext cx="9144000" cy="3786187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57200" y="114299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RETE INTEGRATA delle ATTIVITÀ e dei SERVIZI di PROMOZIONE e SVILUPPO (3)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979613" y="3492500"/>
            <a:ext cx="59769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 eaLnBrk="0" hangingPunct="0">
              <a:tabLst>
                <a:tab pos="180975" algn="l"/>
              </a:tabLst>
            </a:pPr>
            <a:r>
              <a:rPr lang="it-IT" sz="1000">
                <a:solidFill>
                  <a:srgbClr val="000066"/>
                </a:solidFill>
                <a:latin typeface="Book Antiqua" pitchFamily="18" charset="0"/>
                <a:cs typeface="Times New Roman" pitchFamily="18" charset="0"/>
              </a:rPr>
              <a:t> </a:t>
            </a:r>
            <a:endParaRPr lang="it-IT" sz="1000" b="1">
              <a:latin typeface="Calibri" pitchFamily="34" charset="0"/>
            </a:endParaRPr>
          </a:p>
        </p:txBody>
      </p:sp>
      <p:pic>
        <p:nvPicPr>
          <p:cNvPr id="7173" name="Picture 12" descr="ic_orient"/>
          <p:cNvPicPr>
            <a:picLocks noChangeAspect="1" noChangeArrowheads="1"/>
          </p:cNvPicPr>
          <p:nvPr/>
        </p:nvPicPr>
        <p:blipFill>
          <a:blip r:embed="rId2"/>
          <a:srcRect r="83150"/>
          <a:stretch>
            <a:fillRect/>
          </a:stretch>
        </p:blipFill>
        <p:spPr bwMode="auto">
          <a:xfrm>
            <a:off x="142875" y="2119313"/>
            <a:ext cx="80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000125" y="2071688"/>
            <a:ext cx="2208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it-IT" sz="1400" b="1">
                <a:solidFill>
                  <a:srgbClr val="0066FF"/>
                </a:solidFill>
                <a:latin typeface="Times New Roman" pitchFamily="18" charset="0"/>
              </a:rPr>
              <a:t>Osservatori e Monitoraggi</a:t>
            </a:r>
          </a:p>
          <a:p>
            <a:pPr eaLnBrk="0" hangingPunct="0"/>
            <a:endParaRPr lang="it-IT" sz="10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1000125" y="2286000"/>
            <a:ext cx="792956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Campo di attività in forte espansione è quello legato alla creazione di “osservatori” e sviluppo di “azioni di monitoraggio” e di “customer satisfaction” realizzati per conto di Enti, Organismi ed imprese regionali come:</a:t>
            </a:r>
          </a:p>
          <a:p>
            <a:pPr algn="just">
              <a:tabLst>
                <a:tab pos="180975" algn="l"/>
              </a:tabLst>
            </a:pPr>
            <a:endParaRPr lang="it-IT" sz="1200" b="1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tabLst>
                <a:tab pos="180975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Il SITOE - Sistema Informativo Territoriale delle imprese campane Operanti con l’Estero, derivato da uno studio realizzato per l’Assessorato all’Agricoltura e alle Attività Produttive su “Import ed Export in Campania”.</a:t>
            </a:r>
          </a:p>
          <a:p>
            <a:pPr algn="just">
              <a:tabLst>
                <a:tab pos="180975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Lo studio per la valutazione della “patient satisfaction” per ASL, Strutture Sanitarie, ecc.</a:t>
            </a:r>
          </a:p>
          <a:p>
            <a:pPr algn="just">
              <a:tabLst>
                <a:tab pos="180975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Analisi trasportistica degli utenti delle linee Metrò del Mare con monitoraggio annuale del servizio. 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1000125" y="3775075"/>
            <a:ext cx="27765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it-IT" sz="1400" b="1">
                <a:solidFill>
                  <a:srgbClr val="0066FF"/>
                </a:solidFill>
                <a:latin typeface="Times New Roman" pitchFamily="18" charset="0"/>
              </a:rPr>
              <a:t>Responsabilità Sociale d’Impresa </a:t>
            </a:r>
          </a:p>
        </p:txBody>
      </p:sp>
      <p:sp>
        <p:nvSpPr>
          <p:cNvPr id="7177" name="Rectangle 23"/>
          <p:cNvSpPr>
            <a:spLocks noChangeArrowheads="1"/>
          </p:cNvSpPr>
          <p:nvPr/>
        </p:nvSpPr>
        <p:spPr bwMode="auto">
          <a:xfrm>
            <a:off x="1000125" y="4000500"/>
            <a:ext cx="78867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139700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Servizio di informazione e di assistenza per la promozione della RSI realizzato per le Camere di Commercio IAA di Napoli e di Caserta che hanno aderito al progetto CSR-SC di Unioncamere e del Ministero del Welfare.</a:t>
            </a:r>
          </a:p>
          <a:p>
            <a:pPr algn="just">
              <a:tabLst>
                <a:tab pos="139700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Lo Sportello fornisce informazioni:</a:t>
            </a:r>
          </a:p>
          <a:p>
            <a:pPr algn="just">
              <a:tabLst>
                <a:tab pos="139700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per la compilazione del  Social  Statement; </a:t>
            </a:r>
          </a:p>
          <a:p>
            <a:pPr algn="just">
              <a:tabLst>
                <a:tab pos="139700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tutti gli altri strumenti  per implementare la RSI all’interno delle imprese (SA8000), codice etico, certificazioni ambientali, ecc.);</a:t>
            </a:r>
          </a:p>
          <a:p>
            <a:pPr algn="just">
              <a:tabLst>
                <a:tab pos="139700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eventi e attività  formative sui temi inerenti la responsabilità sociale;</a:t>
            </a:r>
          </a:p>
          <a:p>
            <a:pPr algn="just">
              <a:tabLst>
                <a:tab pos="139700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raccolta di buone prassi aziendali;</a:t>
            </a:r>
          </a:p>
          <a:p>
            <a:pPr algn="just">
              <a:tabLst>
                <a:tab pos="139700" algn="l"/>
              </a:tabLst>
            </a:pPr>
            <a:r>
              <a:rPr lang="it-IT" sz="1200" b="1">
                <a:solidFill>
                  <a:schemeClr val="tx2"/>
                </a:solidFill>
                <a:latin typeface="Times New Roman" pitchFamily="18" charset="0"/>
              </a:rPr>
              <a:t>agevolazioni, opportunità e iniziative  che premino ed incentivino l’implementazione della RSI.</a:t>
            </a:r>
          </a:p>
        </p:txBody>
      </p:sp>
      <p:sp>
        <p:nvSpPr>
          <p:cNvPr id="7178" name="AutoShape 19"/>
          <p:cNvSpPr>
            <a:spLocks noChangeArrowheads="1"/>
          </p:cNvSpPr>
          <p:nvPr/>
        </p:nvSpPr>
        <p:spPr bwMode="auto">
          <a:xfrm>
            <a:off x="119063" y="3894138"/>
            <a:ext cx="673100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68"/>
            </a:solidFill>
            <a:round/>
            <a:headEnd/>
            <a:tailEnd/>
          </a:ln>
        </p:spPr>
        <p:txBody>
          <a:bodyPr/>
          <a:lstStyle/>
          <a:p>
            <a:endParaRPr lang="it-IT" sz="1000">
              <a:latin typeface="Calibri" pitchFamily="34" charset="0"/>
            </a:endParaRPr>
          </a:p>
        </p:txBody>
      </p:sp>
      <p:sp>
        <p:nvSpPr>
          <p:cNvPr id="7179" name="Line 20"/>
          <p:cNvSpPr>
            <a:spLocks noChangeShapeType="1"/>
          </p:cNvSpPr>
          <p:nvPr/>
        </p:nvSpPr>
        <p:spPr bwMode="auto">
          <a:xfrm>
            <a:off x="714375" y="4356100"/>
            <a:ext cx="269875" cy="1588"/>
          </a:xfrm>
          <a:prstGeom prst="line">
            <a:avLst/>
          </a:prstGeom>
          <a:noFill/>
          <a:ln w="12700">
            <a:solidFill>
              <a:srgbClr val="000068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180" name="Picture 21" descr="00 - H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998913"/>
            <a:ext cx="501650" cy="185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09763" y="2133600"/>
            <a:ext cx="66294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2800" b="1">
                <a:solidFill>
                  <a:srgbClr val="000066"/>
                </a:solidFill>
              </a:rPr>
              <a:t>“Documento, prodotto mediante CONSENSO e approvato da un organismo riconosciuto, che fornisce, per usi comuni e ripetuti, regole, linee guida o caratteristiche, relative a determinate attività o ai loro risultati, al fine di ottenere il miglior ordine in un determinato contesto.”</a:t>
            </a:r>
            <a:endParaRPr lang="it-IT" sz="2000" b="1">
              <a:solidFill>
                <a:srgbClr val="000066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b="1">
                <a:solidFill>
                  <a:srgbClr val="800000"/>
                </a:solidFill>
              </a:rPr>
              <a:t>				UNI CEI EN 45020:2006</a:t>
            </a:r>
            <a:endParaRPr lang="it-IT">
              <a:solidFill>
                <a:srgbClr val="800000"/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08088" y="1162043"/>
            <a:ext cx="7124700" cy="11953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sz="5000" dirty="0" smtClean="0">
                <a:solidFill>
                  <a:srgbClr val="000099"/>
                </a:solidFill>
              </a:rPr>
              <a:t>NORMA TECNICA</a:t>
            </a:r>
          </a:p>
        </p:txBody>
      </p:sp>
      <p:pic>
        <p:nvPicPr>
          <p:cNvPr id="832517" name="Picture 5" descr="foto nor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2333628"/>
            <a:ext cx="1076325" cy="1524000"/>
          </a:xfrm>
          <a:prstGeom prst="rect">
            <a:avLst/>
          </a:prstGeom>
          <a:noFill/>
          <a:effectLst>
            <a:outerShdw dist="117088" dir="2436078" algn="ctr" rotWithShape="0">
              <a:srgbClr val="000066"/>
            </a:outerShdw>
          </a:effectLst>
        </p:spPr>
      </p:pic>
      <p:sp>
        <p:nvSpPr>
          <p:cNvPr id="832518" name="Line 6"/>
          <p:cNvSpPr>
            <a:spLocks noChangeShapeType="1"/>
          </p:cNvSpPr>
          <p:nvPr/>
        </p:nvSpPr>
        <p:spPr bwMode="auto">
          <a:xfrm>
            <a:off x="1693863" y="2276475"/>
            <a:ext cx="0" cy="3529013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>
            <a:outerShdw dist="45791" dir="2021404" algn="ctr" rotWithShape="0">
              <a:srgbClr val="C0C0C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</a:endParaRPr>
          </a:p>
        </p:txBody>
      </p:sp>
      <p:sp>
        <p:nvSpPr>
          <p:cNvPr id="832519" name="Line 7"/>
          <p:cNvSpPr>
            <a:spLocks noChangeShapeType="1"/>
          </p:cNvSpPr>
          <p:nvPr/>
        </p:nvSpPr>
        <p:spPr bwMode="auto">
          <a:xfrm flipH="1">
            <a:off x="1693863" y="5805488"/>
            <a:ext cx="122237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>
            <a:outerShdw dist="45791" dir="2021404" algn="ctr" rotWithShape="0">
              <a:srgbClr val="C0C0C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1500188" y="2071688"/>
            <a:ext cx="7643812" cy="4000500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0" y="2071688"/>
            <a:ext cx="9144000" cy="2143125"/>
          </a:xfrm>
          <a:prstGeom prst="rect">
            <a:avLst/>
          </a:prstGeom>
          <a:solidFill>
            <a:srgbClr val="0066FF">
              <a:alpha val="36078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42860" y="1071546"/>
            <a:ext cx="8858280" cy="919161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300" dirty="0" smtClean="0">
                <a:solidFill>
                  <a:srgbClr val="000099"/>
                </a:solidFill>
              </a:rPr>
              <a:t>UNI</a:t>
            </a:r>
            <a:br>
              <a:rPr lang="it-IT" sz="3300" dirty="0" smtClean="0">
                <a:solidFill>
                  <a:srgbClr val="000099"/>
                </a:solidFill>
              </a:rPr>
            </a:br>
            <a:r>
              <a:rPr lang="it-IT" sz="3300" dirty="0" smtClean="0">
                <a:solidFill>
                  <a:srgbClr val="000099"/>
                </a:solidFill>
              </a:rPr>
              <a:t>Ente Nazionale Italiano di Unificazione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971550" y="4800600"/>
            <a:ext cx="8077200" cy="1371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it-IT" sz="1000" dirty="0" smtClean="0"/>
          </a:p>
          <a:p>
            <a:pPr eaLnBrk="1" hangingPunct="1">
              <a:buFontTx/>
              <a:buNone/>
              <a:defRPr/>
            </a:pPr>
            <a:r>
              <a:rPr lang="it-IT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elaborare, pubblicare e diffondere</a:t>
            </a:r>
            <a:endParaRPr lang="it-IT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it-IT" sz="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it-IT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NORME TECNICHE</a:t>
            </a:r>
            <a:endParaRPr lang="it-IT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33463" y="4419600"/>
            <a:ext cx="8077200" cy="1752600"/>
            <a:chOff x="288" y="2784"/>
            <a:chExt cx="5088" cy="1104"/>
          </a:xfrm>
        </p:grpSpPr>
        <p:sp>
          <p:nvSpPr>
            <p:cNvPr id="923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6" y="2784"/>
              <a:ext cx="1296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28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Book Antiqua"/>
                </a:rPr>
                <a:t>FINALITÀ</a:t>
              </a:r>
              <a:endParaRPr lang="it-IT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Book Antiqua"/>
              </a:endParaRPr>
            </a:p>
          </p:txBody>
        </p:sp>
        <p:sp>
          <p:nvSpPr>
            <p:cNvPr id="9232" name="Rectangle 7"/>
            <p:cNvSpPr>
              <a:spLocks noChangeArrowheads="1"/>
            </p:cNvSpPr>
            <p:nvPr/>
          </p:nvSpPr>
          <p:spPr bwMode="auto">
            <a:xfrm>
              <a:off x="288" y="3024"/>
              <a:ext cx="508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it-IT" sz="1000"/>
            </a:p>
            <a:p>
              <a:pPr marL="342900" indent="-342900">
                <a:spcBef>
                  <a:spcPct val="20000"/>
                </a:spcBef>
              </a:pPr>
              <a:endParaRPr lang="it-IT" sz="2400">
                <a:solidFill>
                  <a:srgbClr val="000099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68400" y="2209800"/>
            <a:ext cx="7435850" cy="1866900"/>
            <a:chOff x="192" y="1392"/>
            <a:chExt cx="4684" cy="117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92" y="1391"/>
              <a:ext cx="4457" cy="1175"/>
              <a:chOff x="192" y="1392"/>
              <a:chExt cx="5376" cy="1200"/>
            </a:xfrm>
          </p:grpSpPr>
          <p:sp>
            <p:nvSpPr>
              <p:cNvPr id="9228" name="Rectangle 10"/>
              <p:cNvSpPr>
                <a:spLocks noChangeArrowheads="1"/>
              </p:cNvSpPr>
              <p:nvPr/>
            </p:nvSpPr>
            <p:spPr bwMode="auto">
              <a:xfrm>
                <a:off x="192" y="1392"/>
                <a:ext cx="5088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it-IT" sz="2800" b="1">
                    <a:solidFill>
                      <a:srgbClr val="000066"/>
                    </a:solidFill>
                  </a:rPr>
                  <a:t>Fondazione</a:t>
                </a:r>
                <a:r>
                  <a:rPr lang="it-IT" sz="2800" b="1">
                    <a:solidFill>
                      <a:srgbClr val="006E00"/>
                    </a:solidFill>
                  </a:rPr>
                  <a:t> </a:t>
                </a:r>
                <a:r>
                  <a:rPr lang="it-IT" sz="2800" b="1"/>
                  <a:t>: </a:t>
                </a:r>
                <a:r>
                  <a:rPr lang="it-IT" sz="2800">
                    <a:solidFill>
                      <a:srgbClr val="000066"/>
                    </a:solidFill>
                  </a:rPr>
                  <a:t>1921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it-IT" sz="2800" b="1">
                    <a:solidFill>
                      <a:srgbClr val="000066"/>
                    </a:solidFill>
                  </a:rPr>
                  <a:t>Riconoscimento: </a:t>
                </a:r>
                <a:r>
                  <a:rPr lang="it-IT" sz="2800">
                    <a:solidFill>
                      <a:srgbClr val="000066"/>
                    </a:solidFill>
                  </a:rPr>
                  <a:t>Ente Normatore</a:t>
                </a:r>
                <a:endParaRPr lang="it-IT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9229" name="Rectangle 11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292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it-IT" sz="2400">
                    <a:solidFill>
                      <a:srgbClr val="000066"/>
                    </a:solidFill>
                  </a:rPr>
                  <a:t>Membro italiano</a:t>
                </a:r>
                <a:endParaRPr lang="it-IT" sz="2800">
                  <a:solidFill>
                    <a:srgbClr val="000066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it-IT"/>
              </a:p>
              <a:p>
                <a:pPr marL="342900" indent="-342900">
                  <a:spcBef>
                    <a:spcPct val="20000"/>
                  </a:spcBef>
                </a:pPr>
                <a:endParaRPr lang="it-IT" sz="1000"/>
              </a:p>
            </p:txBody>
          </p:sp>
          <p:sp>
            <p:nvSpPr>
              <p:cNvPr id="16" name="AutoShape 12"/>
              <p:cNvSpPr>
                <a:spLocks noChangeArrowheads="1"/>
              </p:cNvSpPr>
              <p:nvPr/>
            </p:nvSpPr>
            <p:spPr bwMode="auto">
              <a:xfrm rot="-5351335" flipH="1" flipV="1">
                <a:off x="2306" y="2088"/>
                <a:ext cx="336" cy="240"/>
              </a:xfrm>
              <a:custGeom>
                <a:avLst/>
                <a:gdLst>
                  <a:gd name="T0" fmla="*/ 241 w 21600"/>
                  <a:gd name="T1" fmla="*/ 0 h 21600"/>
                  <a:gd name="T2" fmla="*/ 144 w 21600"/>
                  <a:gd name="T3" fmla="*/ 80 h 21600"/>
                  <a:gd name="T4" fmla="*/ 0 w 21600"/>
                  <a:gd name="T5" fmla="*/ 200 h 21600"/>
                  <a:gd name="T6" fmla="*/ 144 w 21600"/>
                  <a:gd name="T7" fmla="*/ 240 h 21600"/>
                  <a:gd name="T8" fmla="*/ 289 w 21600"/>
                  <a:gd name="T9" fmla="*/ 167 h 21600"/>
                  <a:gd name="T10" fmla="*/ 337 w 21600"/>
                  <a:gd name="T11" fmla="*/ 8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4400 h 21600"/>
                  <a:gd name="T20" fmla="*/ 18523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4D5E9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</p:grpSp>
        <p:pic>
          <p:nvPicPr>
            <p:cNvPr id="9226" name="Picture 13" descr="Welcome to ISO"/>
            <p:cNvPicPr>
              <a:picLocks noChangeAspect="1" noChangeArrowheads="1"/>
            </p:cNvPicPr>
            <p:nvPr/>
          </p:nvPicPr>
          <p:blipFill>
            <a:blip r:embed="rId2"/>
            <a:srcRect l="3560" t="8824" r="62045" b="11177"/>
            <a:stretch>
              <a:fillRect/>
            </a:stretch>
          </p:blipFill>
          <p:spPr bwMode="auto">
            <a:xfrm>
              <a:off x="4422" y="2069"/>
              <a:ext cx="45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7" y="2079"/>
              <a:ext cx="476" cy="3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791369" y="2143116"/>
            <a:ext cx="7561262" cy="37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it-IT" sz="2400" b="1" dirty="0">
              <a:solidFill>
                <a:srgbClr val="0033CC"/>
              </a:solidFill>
              <a:latin typeface="Tahoma" pitchFamily="34" charset="0"/>
            </a:endParaRPr>
          </a:p>
          <a:p>
            <a:pPr algn="ctr"/>
            <a:endParaRPr lang="it-IT" b="1" dirty="0">
              <a:solidFill>
                <a:srgbClr val="0033CC"/>
              </a:solidFill>
            </a:endParaRPr>
          </a:p>
          <a:p>
            <a:pPr algn="ctr"/>
            <a:r>
              <a:rPr lang="it-IT" sz="2000" dirty="0">
                <a:solidFill>
                  <a:srgbClr val="0033CC"/>
                </a:solidFill>
                <a:latin typeface="Tahoma" pitchFamily="34" charset="0"/>
              </a:rPr>
              <a:t>Costituito nel 1909, tra i primi enti</a:t>
            </a:r>
          </a:p>
          <a:p>
            <a:pPr algn="ctr"/>
            <a:r>
              <a:rPr lang="it-IT" sz="2000" dirty="0">
                <a:solidFill>
                  <a:srgbClr val="0033CC"/>
                </a:solidFill>
                <a:latin typeface="Tahoma" pitchFamily="34" charset="0"/>
              </a:rPr>
              <a:t>normalizzatori al mondo, il CEI</a:t>
            </a:r>
          </a:p>
          <a:p>
            <a:pPr algn="ctr"/>
            <a:endParaRPr lang="it-IT" sz="2000" dirty="0">
              <a:solidFill>
                <a:srgbClr val="0033CC"/>
              </a:solidFill>
              <a:latin typeface="Tahoma" pitchFamily="34" charset="0"/>
            </a:endParaRPr>
          </a:p>
          <a:p>
            <a:pPr algn="ctr"/>
            <a:endParaRPr lang="it-IT" sz="2000" dirty="0">
              <a:solidFill>
                <a:srgbClr val="0033CC"/>
              </a:solidFill>
            </a:endParaRPr>
          </a:p>
          <a:p>
            <a:pPr algn="ctr"/>
            <a:endParaRPr lang="it-IT" dirty="0">
              <a:solidFill>
                <a:srgbClr val="0033CC"/>
              </a:solidFill>
            </a:endParaRPr>
          </a:p>
          <a:p>
            <a:pPr algn="ctr"/>
            <a:endParaRPr lang="it-IT" sz="2000" b="1" dirty="0">
              <a:solidFill>
                <a:srgbClr val="0033CC"/>
              </a:solidFill>
              <a:latin typeface="Tahoma" pitchFamily="34" charset="0"/>
            </a:endParaRPr>
          </a:p>
          <a:p>
            <a:pPr algn="ctr"/>
            <a:r>
              <a:rPr lang="it-IT" sz="2000" dirty="0" smtClean="0">
                <a:solidFill>
                  <a:srgbClr val="0033CC"/>
                </a:solidFill>
                <a:latin typeface="Tahoma" pitchFamily="34" charset="0"/>
              </a:rPr>
              <a:t>è </a:t>
            </a:r>
            <a:r>
              <a:rPr lang="it-IT" sz="2000" dirty="0">
                <a:solidFill>
                  <a:srgbClr val="0033CC"/>
                </a:solidFill>
                <a:latin typeface="Tahoma" pitchFamily="34" charset="0"/>
              </a:rPr>
              <a:t>l’organismo istituzionale, riconosciuto dallo Stato Italiano e dalla Comunità Europea,preposto alla </a:t>
            </a:r>
            <a:r>
              <a:rPr lang="it-IT" sz="2000" dirty="0" err="1">
                <a:solidFill>
                  <a:srgbClr val="0033CC"/>
                </a:solidFill>
                <a:latin typeface="Tahoma" pitchFamily="34" charset="0"/>
              </a:rPr>
              <a:t>normazione</a:t>
            </a:r>
            <a:r>
              <a:rPr lang="it-IT" sz="2000" dirty="0">
                <a:solidFill>
                  <a:srgbClr val="0033CC"/>
                </a:solidFill>
                <a:latin typeface="Tahoma" pitchFamily="34" charset="0"/>
              </a:rPr>
              <a:t> e all’unificazione tecnica nei settori dell’elettrotecnica,</a:t>
            </a:r>
          </a:p>
          <a:p>
            <a:pPr algn="ctr"/>
            <a:r>
              <a:rPr lang="it-IT" sz="2000" dirty="0">
                <a:solidFill>
                  <a:srgbClr val="0033CC"/>
                </a:solidFill>
                <a:latin typeface="Tahoma" pitchFamily="34" charset="0"/>
              </a:rPr>
              <a:t>dell’elettronica e delle telecomunicazioni.</a:t>
            </a:r>
          </a:p>
        </p:txBody>
      </p:sp>
      <p:sp>
        <p:nvSpPr>
          <p:cNvPr id="20485" name="AutoShape 12"/>
          <p:cNvSpPr>
            <a:spLocks noChangeArrowheads="1"/>
          </p:cNvSpPr>
          <p:nvPr/>
        </p:nvSpPr>
        <p:spPr bwMode="auto">
          <a:xfrm>
            <a:off x="3924300" y="3783018"/>
            <a:ext cx="12954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90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42860" y="1295393"/>
            <a:ext cx="8858280" cy="919161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300" dirty="0" smtClean="0">
                <a:solidFill>
                  <a:srgbClr val="000099"/>
                </a:solidFill>
              </a:rPr>
              <a:t>CEI</a:t>
            </a:r>
            <a:br>
              <a:rPr lang="it-IT" sz="3300" dirty="0" smtClean="0">
                <a:solidFill>
                  <a:srgbClr val="000099"/>
                </a:solidFill>
              </a:rPr>
            </a:br>
            <a:r>
              <a:rPr lang="it-IT" sz="3300" dirty="0" smtClean="0">
                <a:solidFill>
                  <a:srgbClr val="000099"/>
                </a:solidFill>
              </a:rPr>
              <a:t>Comitato Elettrotecnico Italiano</a:t>
            </a:r>
          </a:p>
        </p:txBody>
      </p:sp>
      <p:pic>
        <p:nvPicPr>
          <p:cNvPr id="2050" name="Picture 2" descr="C:\Documents and Settings\amedeodangelo\Desktop\1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C9CF"/>
              </a:clrFrom>
              <a:clrTo>
                <a:srgbClr val="BCC9C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285992"/>
            <a:ext cx="2143126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3033</Words>
  <Application>Microsoft Office PowerPoint</Application>
  <PresentationFormat>Presentazione su schermo (4:3)</PresentationFormat>
  <Paragraphs>405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Struttura predefinita</vt:lpstr>
      <vt:lpstr>Diapositiva 1</vt:lpstr>
      <vt:lpstr>    Consorzio Promos Ricerche</vt:lpstr>
      <vt:lpstr>Diapositiva 3</vt:lpstr>
      <vt:lpstr>RETE INTEGRATA delle ATTIVITÀ e dei SERVIZI di PROMOZIONE e SVILUPPO</vt:lpstr>
      <vt:lpstr>RETE INTEGRATA delle ATTIVITÀ e dei SERVIZI di PROMOZIONE e SVILUPPO (2)</vt:lpstr>
      <vt:lpstr>RETE INTEGRATA delle ATTIVITÀ e dei SERVIZI di PROMOZIONE e SVILUPPO (3)</vt:lpstr>
      <vt:lpstr>NORMA TECNICA</vt:lpstr>
      <vt:lpstr>UNI Ente Nazionale Italiano di Unificazione</vt:lpstr>
      <vt:lpstr>CEI Comitato Elettrotecnico Italiano</vt:lpstr>
      <vt:lpstr>Diapositiva 10</vt:lpstr>
      <vt:lpstr>Diapositiva 11</vt:lpstr>
      <vt:lpstr>Evoluzione normativa</vt:lpstr>
      <vt:lpstr>Diapositiva 13</vt:lpstr>
      <vt:lpstr>Diapositiva 14</vt:lpstr>
      <vt:lpstr>Diapositiva 15</vt:lpstr>
      <vt:lpstr>ISO/CD 26000 Guidance on Social Responsibility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LA NUOVA NORMA CEI 64-8 PER IMPIANTI ELETTRICI UTILIZZATORI BT  </vt:lpstr>
      <vt:lpstr>Diapositiva 26</vt:lpstr>
      <vt:lpstr>Ambienti ed applicazioni particolari   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</dc:creator>
  <cp:lastModifiedBy>Amedeo</cp:lastModifiedBy>
  <cp:revision>60</cp:revision>
  <dcterms:created xsi:type="dcterms:W3CDTF">2009-06-09T09:26:33Z</dcterms:created>
  <dcterms:modified xsi:type="dcterms:W3CDTF">2009-06-29T11:20:35Z</dcterms:modified>
</cp:coreProperties>
</file>