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docm" ContentType="application/vnd.ms-word.documen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5"/>
  </p:notesMasterIdLst>
  <p:handoutMasterIdLst>
    <p:handoutMasterId r:id="rId66"/>
  </p:handoutMasterIdLst>
  <p:sldIdLst>
    <p:sldId id="256" r:id="rId2"/>
    <p:sldId id="321" r:id="rId3"/>
    <p:sldId id="330" r:id="rId4"/>
    <p:sldId id="337" r:id="rId5"/>
    <p:sldId id="323" r:id="rId6"/>
    <p:sldId id="347" r:id="rId7"/>
    <p:sldId id="338" r:id="rId8"/>
    <p:sldId id="336" r:id="rId9"/>
    <p:sldId id="339" r:id="rId10"/>
    <p:sldId id="331" r:id="rId11"/>
    <p:sldId id="373" r:id="rId12"/>
    <p:sldId id="341" r:id="rId13"/>
    <p:sldId id="342" r:id="rId14"/>
    <p:sldId id="326" r:id="rId15"/>
    <p:sldId id="327" r:id="rId16"/>
    <p:sldId id="324" r:id="rId17"/>
    <p:sldId id="325" r:id="rId18"/>
    <p:sldId id="348" r:id="rId19"/>
    <p:sldId id="329" r:id="rId20"/>
    <p:sldId id="264" r:id="rId21"/>
    <p:sldId id="352" r:id="rId22"/>
    <p:sldId id="353" r:id="rId23"/>
    <p:sldId id="354" r:id="rId24"/>
    <p:sldId id="355" r:id="rId25"/>
    <p:sldId id="356" r:id="rId26"/>
    <p:sldId id="363" r:id="rId27"/>
    <p:sldId id="364" r:id="rId28"/>
    <p:sldId id="358" r:id="rId29"/>
    <p:sldId id="359" r:id="rId30"/>
    <p:sldId id="360" r:id="rId31"/>
    <p:sldId id="361" r:id="rId32"/>
    <p:sldId id="362" r:id="rId33"/>
    <p:sldId id="365" r:id="rId34"/>
    <p:sldId id="366" r:id="rId35"/>
    <p:sldId id="367" r:id="rId36"/>
    <p:sldId id="368" r:id="rId37"/>
    <p:sldId id="369" r:id="rId38"/>
    <p:sldId id="370" r:id="rId39"/>
    <p:sldId id="332" r:id="rId40"/>
    <p:sldId id="349" r:id="rId41"/>
    <p:sldId id="268" r:id="rId42"/>
    <p:sldId id="269" r:id="rId43"/>
    <p:sldId id="344" r:id="rId44"/>
    <p:sldId id="343" r:id="rId45"/>
    <p:sldId id="272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345" r:id="rId54"/>
    <p:sldId id="346" r:id="rId55"/>
    <p:sldId id="273" r:id="rId56"/>
    <p:sldId id="282" r:id="rId57"/>
    <p:sldId id="351" r:id="rId58"/>
    <p:sldId id="333" r:id="rId59"/>
    <p:sldId id="374" r:id="rId60"/>
    <p:sldId id="357" r:id="rId61"/>
    <p:sldId id="322" r:id="rId62"/>
    <p:sldId id="372" r:id="rId63"/>
    <p:sldId id="371" r:id="rId64"/>
  </p:sldIdLst>
  <p:sldSz cx="9144000" cy="6858000" type="screen4x3"/>
  <p:notesSz cx="6815138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79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L:\Qualit&#224;%20Servizi%20Sanitari\Lavoro%20Qualita'\confronti%20TR-NZ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giorni t.i.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&lt;60</c:v>
                </c:pt>
                <c:pt idx="1">
                  <c:v>60-64</c:v>
                </c:pt>
                <c:pt idx="2">
                  <c:v>65-69</c:v>
                </c:pt>
                <c:pt idx="3">
                  <c:v>70-74</c:v>
                </c:pt>
                <c:pt idx="4">
                  <c:v>75-79</c:v>
                </c:pt>
                <c:pt idx="5">
                  <c:v>80-84</c:v>
                </c:pt>
                <c:pt idx="6">
                  <c:v>85-94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3.1</c:v>
                </c:pt>
                <c:pt idx="1">
                  <c:v>2.77</c:v>
                </c:pt>
                <c:pt idx="2">
                  <c:v>2.9299999999999997</c:v>
                </c:pt>
                <c:pt idx="3">
                  <c:v>2.79</c:v>
                </c:pt>
                <c:pt idx="4">
                  <c:v>2.9699999999999998</c:v>
                </c:pt>
                <c:pt idx="5">
                  <c:v>3.71</c:v>
                </c:pt>
                <c:pt idx="6">
                  <c:v>2.69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34688"/>
        <c:axId val="87636224"/>
      </c:barChart>
      <c:catAx>
        <c:axId val="87634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7636224"/>
        <c:crosses val="autoZero"/>
        <c:auto val="1"/>
        <c:lblAlgn val="ctr"/>
        <c:lblOffset val="100"/>
        <c:noMultiLvlLbl val="0"/>
      </c:catAx>
      <c:valAx>
        <c:axId val="87636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7634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t.i.tot</c:v>
                </c:pt>
              </c:strCache>
            </c:strRef>
          </c:tx>
          <c:cat>
            <c:strRef>
              <c:f>Foglio1!$A$2:$A$13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Altri(11-16)</c:v>
                </c:pt>
              </c:strCache>
            </c:str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1.62</c:v>
                </c:pt>
                <c:pt idx="1">
                  <c:v>1.6900000000000241</c:v>
                </c:pt>
                <c:pt idx="2">
                  <c:v>2.2000000000000002</c:v>
                </c:pt>
                <c:pt idx="3">
                  <c:v>2.5499999999999998</c:v>
                </c:pt>
                <c:pt idx="4">
                  <c:v>2.46</c:v>
                </c:pt>
                <c:pt idx="5">
                  <c:v>3.13</c:v>
                </c:pt>
                <c:pt idx="6">
                  <c:v>3.2800000000000002</c:v>
                </c:pt>
                <c:pt idx="7">
                  <c:v>4.67</c:v>
                </c:pt>
                <c:pt idx="8">
                  <c:v>5.4700000000000024</c:v>
                </c:pt>
                <c:pt idx="9">
                  <c:v>6.26</c:v>
                </c:pt>
                <c:pt idx="10">
                  <c:v>6.4700000000000024</c:v>
                </c:pt>
                <c:pt idx="11">
                  <c:v>6.53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t.i.obesi</c:v>
                </c:pt>
              </c:strCache>
            </c:strRef>
          </c:tx>
          <c:cat>
            <c:strRef>
              <c:f>Foglio1!$A$2:$A$13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Altri(11-16)</c:v>
                </c:pt>
              </c:strCache>
            </c:strRef>
          </c:cat>
          <c:val>
            <c:numRef>
              <c:f>Foglio1!$C$2:$C$13</c:f>
              <c:numCache>
                <c:formatCode>General</c:formatCode>
                <c:ptCount val="12"/>
                <c:pt idx="0">
                  <c:v>1.28</c:v>
                </c:pt>
                <c:pt idx="1">
                  <c:v>1.57</c:v>
                </c:pt>
                <c:pt idx="2">
                  <c:v>1.9200000000000021</c:v>
                </c:pt>
                <c:pt idx="3">
                  <c:v>2.4299999999999997</c:v>
                </c:pt>
                <c:pt idx="4">
                  <c:v>1.81</c:v>
                </c:pt>
                <c:pt idx="5">
                  <c:v>3.14</c:v>
                </c:pt>
                <c:pt idx="6">
                  <c:v>3.6</c:v>
                </c:pt>
                <c:pt idx="7">
                  <c:v>3.67</c:v>
                </c:pt>
                <c:pt idx="8">
                  <c:v>5.3</c:v>
                </c:pt>
                <c:pt idx="9">
                  <c:v>7.42</c:v>
                </c:pt>
                <c:pt idx="10">
                  <c:v>9.15</c:v>
                </c:pt>
                <c:pt idx="11">
                  <c:v>4.9000000000000004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t.i.non obesi</c:v>
                </c:pt>
              </c:strCache>
            </c:strRef>
          </c:tx>
          <c:cat>
            <c:strRef>
              <c:f>Foglio1!$A$2:$A$13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Altri(11-16)</c:v>
                </c:pt>
              </c:strCache>
            </c:strRef>
          </c:cat>
          <c:val>
            <c:numRef>
              <c:f>Foglio1!$D$2:$D$13</c:f>
              <c:numCache>
                <c:formatCode>General</c:formatCode>
                <c:ptCount val="12"/>
                <c:pt idx="0">
                  <c:v>1.6500000000000001</c:v>
                </c:pt>
                <c:pt idx="1">
                  <c:v>1.7</c:v>
                </c:pt>
                <c:pt idx="2">
                  <c:v>2.23</c:v>
                </c:pt>
                <c:pt idx="3">
                  <c:v>2.56</c:v>
                </c:pt>
                <c:pt idx="4">
                  <c:v>2.52</c:v>
                </c:pt>
                <c:pt idx="5">
                  <c:v>3.14</c:v>
                </c:pt>
                <c:pt idx="6">
                  <c:v>3.2600000000000002</c:v>
                </c:pt>
                <c:pt idx="7">
                  <c:v>4.76</c:v>
                </c:pt>
                <c:pt idx="8">
                  <c:v>5.5</c:v>
                </c:pt>
                <c:pt idx="9">
                  <c:v>6.1599999999999975</c:v>
                </c:pt>
                <c:pt idx="10">
                  <c:v>6.25</c:v>
                </c:pt>
                <c:pt idx="11">
                  <c:v>6.67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86528"/>
        <c:axId val="87561344"/>
      </c:lineChart>
      <c:catAx>
        <c:axId val="8768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561344"/>
        <c:crosses val="autoZero"/>
        <c:auto val="1"/>
        <c:lblAlgn val="ctr"/>
        <c:lblOffset val="100"/>
        <c:noMultiLvlLbl val="0"/>
      </c:catAx>
      <c:valAx>
        <c:axId val="8756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686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v>TR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cat>
            <c:strRef>
              <c:f>'dati numerici'!$A$3:$A$26</c:f>
              <c:strCache>
                <c:ptCount val="24"/>
                <c:pt idx="0">
                  <c:v>ADMISSION</c:v>
                </c:pt>
                <c:pt idx="1">
                  <c:v>age</c:v>
                </c:pt>
                <c:pt idx="2">
                  <c:v>elective</c:v>
                </c:pt>
                <c:pt idx="3">
                  <c:v>LOS - pre ICU</c:v>
                </c:pt>
                <c:pt idx="4">
                  <c:v>euroscore (additive)</c:v>
                </c:pt>
                <c:pt idx="5">
                  <c:v>euroscore (logistic)</c:v>
                </c:pt>
                <c:pt idx="6">
                  <c:v>heart failure</c:v>
                </c:pt>
                <c:pt idx="7">
                  <c:v>respiratory failure</c:v>
                </c:pt>
                <c:pt idx="8">
                  <c:v>infections pre ICU</c:v>
                </c:pt>
                <c:pt idx="9">
                  <c:v>DURING ICU STAY</c:v>
                </c:pt>
                <c:pt idx="10">
                  <c:v>LOS in PICU</c:v>
                </c:pt>
                <c:pt idx="11">
                  <c:v>ventilation invasive</c:v>
                </c:pt>
                <c:pt idx="12">
                  <c:v>ventilation non invasive</c:v>
                </c:pt>
                <c:pt idx="13">
                  <c:v>IABP-VAD-SG-TE echo (one or more)</c:v>
                </c:pt>
                <c:pt idx="14">
                  <c:v>infections in ICU</c:v>
                </c:pt>
                <c:pt idx="15">
                  <c:v>exitus in ICU</c:v>
                </c:pt>
                <c:pt idx="16">
                  <c:v>POST ICU</c:v>
                </c:pt>
                <c:pt idx="17">
                  <c:v>transfer to other ICU (incl.sub.)</c:v>
                </c:pt>
                <c:pt idx="18">
                  <c:v>transfer to surgery dpt</c:v>
                </c:pt>
                <c:pt idx="19">
                  <c:v>transfer to medical dpt</c:v>
                </c:pt>
                <c:pt idx="20">
                  <c:v>exitus in hospital</c:v>
                </c:pt>
                <c:pt idx="21">
                  <c:v>LOS post ICU</c:v>
                </c:pt>
                <c:pt idx="22">
                  <c:v>redo</c:v>
                </c:pt>
                <c:pt idx="23">
                  <c:v>exitus</c:v>
                </c:pt>
              </c:strCache>
            </c:strRef>
          </c:cat>
          <c:val>
            <c:numRef>
              <c:f>'dati numerici'!$H$3:$H$26</c:f>
              <c:numCache>
                <c:formatCode>0.00</c:formatCode>
                <c:ptCount val="24"/>
                <c:pt idx="1">
                  <c:v>7.01</c:v>
                </c:pt>
                <c:pt idx="2">
                  <c:v>8.1449275362318598</c:v>
                </c:pt>
                <c:pt idx="3">
                  <c:v>7.1</c:v>
                </c:pt>
                <c:pt idx="4">
                  <c:v>7.3</c:v>
                </c:pt>
                <c:pt idx="6">
                  <c:v>8.9855072463768266</c:v>
                </c:pt>
                <c:pt idx="7">
                  <c:v>9.5652173913043548</c:v>
                </c:pt>
                <c:pt idx="8">
                  <c:v>4.3478260869565215</c:v>
                </c:pt>
                <c:pt idx="10">
                  <c:v>3.3</c:v>
                </c:pt>
                <c:pt idx="11">
                  <c:v>8.9855072463768266</c:v>
                </c:pt>
                <c:pt idx="12">
                  <c:v>6.0869565217391308</c:v>
                </c:pt>
                <c:pt idx="13">
                  <c:v>2.7826086956521738</c:v>
                </c:pt>
                <c:pt idx="14">
                  <c:v>7.2463768115942031</c:v>
                </c:pt>
                <c:pt idx="15">
                  <c:v>6.3768115942028984</c:v>
                </c:pt>
                <c:pt idx="17">
                  <c:v>3.1884057971014492</c:v>
                </c:pt>
                <c:pt idx="18">
                  <c:v>5.5362318840579734</c:v>
                </c:pt>
                <c:pt idx="19">
                  <c:v>6.3768115942028984</c:v>
                </c:pt>
                <c:pt idx="20">
                  <c:v>4.0579710144927486</c:v>
                </c:pt>
                <c:pt idx="21">
                  <c:v>11.5</c:v>
                </c:pt>
                <c:pt idx="22">
                  <c:v>4.3478260869565215</c:v>
                </c:pt>
                <c:pt idx="23">
                  <c:v>10.434782608695652</c:v>
                </c:pt>
              </c:numCache>
            </c:numRef>
          </c:val>
        </c:ser>
        <c:ser>
          <c:idx val="1"/>
          <c:order val="1"/>
          <c:tx>
            <c:v>IT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val>
            <c:numRef>
              <c:f>'dati numerici'!$O$3:$O$26</c:f>
              <c:numCache>
                <c:formatCode>General</c:formatCode>
                <c:ptCount val="24"/>
                <c:pt idx="1">
                  <c:v>6.73</c:v>
                </c:pt>
                <c:pt idx="2" formatCode="0.00">
                  <c:v>8.7572966662342715</c:v>
                </c:pt>
                <c:pt idx="3" formatCode="0.00">
                  <c:v>5.8</c:v>
                </c:pt>
                <c:pt idx="4" formatCode="0.00">
                  <c:v>6.3</c:v>
                </c:pt>
                <c:pt idx="6" formatCode="0.00">
                  <c:v>3.9693864314437626</c:v>
                </c:pt>
                <c:pt idx="7" formatCode="0.00">
                  <c:v>4.5531197301854869</c:v>
                </c:pt>
                <c:pt idx="8" formatCode="0.00">
                  <c:v>4.3325982617719454</c:v>
                </c:pt>
                <c:pt idx="10" formatCode="0.00">
                  <c:v>2.6</c:v>
                </c:pt>
                <c:pt idx="11" formatCode="0.00">
                  <c:v>9.9247632637177219</c:v>
                </c:pt>
                <c:pt idx="12" formatCode="0.00">
                  <c:v>4.2417953041899104</c:v>
                </c:pt>
                <c:pt idx="13" formatCode="0.00">
                  <c:v>6.7168244908548553</c:v>
                </c:pt>
                <c:pt idx="14" formatCode="0.00">
                  <c:v>3.9174990271111687</c:v>
                </c:pt>
                <c:pt idx="15" formatCode="0.00">
                  <c:v>2.4905954079647166</c:v>
                </c:pt>
                <c:pt idx="17" formatCode="0.00">
                  <c:v>1.7408224153586715</c:v>
                </c:pt>
                <c:pt idx="18" formatCode="0.00">
                  <c:v>7.7818134647814334</c:v>
                </c:pt>
                <c:pt idx="19" formatCode="0.00">
                  <c:v>1.5955376832273958</c:v>
                </c:pt>
                <c:pt idx="20" formatCode="0.00">
                  <c:v>3.5153716435335332</c:v>
                </c:pt>
                <c:pt idx="21" formatCode="0.00">
                  <c:v>8.3000000000000007</c:v>
                </c:pt>
                <c:pt idx="22" formatCode="0.00">
                  <c:v>2.7630042807108612</c:v>
                </c:pt>
                <c:pt idx="23" formatCode="0.00">
                  <c:v>6.0059670514982475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08800"/>
        <c:axId val="65710336"/>
      </c:radarChart>
      <c:catAx>
        <c:axId val="657088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5710336"/>
        <c:crosses val="autoZero"/>
        <c:auto val="1"/>
        <c:lblAlgn val="ctr"/>
        <c:lblOffset val="100"/>
        <c:noMultiLvlLbl val="0"/>
      </c:catAx>
      <c:valAx>
        <c:axId val="6571033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one"/>
        <c:crossAx val="657088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rtl="0">
            <a:defRPr sz="3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9A4C3-ABD4-4374-ABF1-4FF3BA5334FB}" type="doc">
      <dgm:prSet loTypeId="urn:microsoft.com/office/officeart/2005/8/layout/hList1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240C7F5-372A-40C7-8AD7-49992E47C034}">
      <dgm:prSet phldrT="[Testo]"/>
      <dgm:spPr/>
      <dgm:t>
        <a:bodyPr/>
        <a:lstStyle/>
        <a:p>
          <a:r>
            <a:rPr lang="it-IT" dirty="0" smtClean="0"/>
            <a:t>Struttura</a:t>
          </a:r>
          <a:endParaRPr lang="it-IT" dirty="0"/>
        </a:p>
      </dgm:t>
    </dgm:pt>
    <dgm:pt modelId="{3C910A53-0BA2-40EB-A5E0-2975AD4BA422}" type="parTrans" cxnId="{92254279-556E-46B5-B6F6-3B68DD03D543}">
      <dgm:prSet/>
      <dgm:spPr/>
      <dgm:t>
        <a:bodyPr/>
        <a:lstStyle/>
        <a:p>
          <a:endParaRPr lang="it-IT"/>
        </a:p>
      </dgm:t>
    </dgm:pt>
    <dgm:pt modelId="{A61C86B5-A7B1-49C9-B577-53493DBEB6DE}" type="sibTrans" cxnId="{92254279-556E-46B5-B6F6-3B68DD03D543}">
      <dgm:prSet/>
      <dgm:spPr/>
      <dgm:t>
        <a:bodyPr/>
        <a:lstStyle/>
        <a:p>
          <a:endParaRPr lang="it-IT"/>
        </a:p>
      </dgm:t>
    </dgm:pt>
    <dgm:pt modelId="{4BA67E6D-0DD5-4C0B-8F19-9F5134DB843F}">
      <dgm:prSet phldrT="[Testo]"/>
      <dgm:spPr/>
      <dgm:t>
        <a:bodyPr/>
        <a:lstStyle/>
        <a:p>
          <a:r>
            <a:rPr lang="it-IT" dirty="0" smtClean="0"/>
            <a:t>Capitale attrezzature</a:t>
          </a:r>
          <a:endParaRPr lang="it-IT" dirty="0"/>
        </a:p>
      </dgm:t>
    </dgm:pt>
    <dgm:pt modelId="{AE9698FA-001C-4DD6-BA8B-B8EE71465CE2}" type="parTrans" cxnId="{D345DB6E-3CD7-4777-9919-86D752F0F76D}">
      <dgm:prSet/>
      <dgm:spPr/>
      <dgm:t>
        <a:bodyPr/>
        <a:lstStyle/>
        <a:p>
          <a:endParaRPr lang="it-IT"/>
        </a:p>
      </dgm:t>
    </dgm:pt>
    <dgm:pt modelId="{1D6C64B5-92ED-4CA3-8FF8-7F2AA614CAB1}" type="sibTrans" cxnId="{D345DB6E-3CD7-4777-9919-86D752F0F76D}">
      <dgm:prSet/>
      <dgm:spPr/>
      <dgm:t>
        <a:bodyPr/>
        <a:lstStyle/>
        <a:p>
          <a:endParaRPr lang="it-IT"/>
        </a:p>
      </dgm:t>
    </dgm:pt>
    <dgm:pt modelId="{78B321AE-22CB-442F-9756-F62FA9797286}">
      <dgm:prSet phldrT="[Testo]"/>
      <dgm:spPr/>
      <dgm:t>
        <a:bodyPr/>
        <a:lstStyle/>
        <a:p>
          <a:r>
            <a:rPr lang="it-IT" dirty="0" smtClean="0"/>
            <a:t>Personale</a:t>
          </a:r>
          <a:endParaRPr lang="it-IT" dirty="0"/>
        </a:p>
      </dgm:t>
    </dgm:pt>
    <dgm:pt modelId="{45F1B64D-1205-4178-82EC-87C686354D76}" type="parTrans" cxnId="{D24692D4-3695-4703-9FF6-5FA6F494C0BF}">
      <dgm:prSet/>
      <dgm:spPr/>
      <dgm:t>
        <a:bodyPr/>
        <a:lstStyle/>
        <a:p>
          <a:endParaRPr lang="it-IT"/>
        </a:p>
      </dgm:t>
    </dgm:pt>
    <dgm:pt modelId="{6A3B5ABB-62D9-4E88-99DF-1AFA0B238F8F}" type="sibTrans" cxnId="{D24692D4-3695-4703-9FF6-5FA6F494C0BF}">
      <dgm:prSet/>
      <dgm:spPr/>
      <dgm:t>
        <a:bodyPr/>
        <a:lstStyle/>
        <a:p>
          <a:endParaRPr lang="it-IT"/>
        </a:p>
      </dgm:t>
    </dgm:pt>
    <dgm:pt modelId="{40A2C747-DCF5-4A7C-943D-90814F5E3ED5}">
      <dgm:prSet phldrT="[Testo]"/>
      <dgm:spPr/>
      <dgm:t>
        <a:bodyPr/>
        <a:lstStyle/>
        <a:p>
          <a:r>
            <a:rPr lang="it-IT" dirty="0" smtClean="0"/>
            <a:t>Processo</a:t>
          </a:r>
          <a:endParaRPr lang="it-IT" dirty="0"/>
        </a:p>
      </dgm:t>
    </dgm:pt>
    <dgm:pt modelId="{5AF2DD65-22C4-45C1-B8DD-C5579F304E05}" type="parTrans" cxnId="{25923AA7-059A-4080-83C8-D4077F513C0F}">
      <dgm:prSet/>
      <dgm:spPr/>
      <dgm:t>
        <a:bodyPr/>
        <a:lstStyle/>
        <a:p>
          <a:endParaRPr lang="it-IT"/>
        </a:p>
      </dgm:t>
    </dgm:pt>
    <dgm:pt modelId="{61D757C5-3F3D-4EC9-B70E-F98D9469AA59}" type="sibTrans" cxnId="{25923AA7-059A-4080-83C8-D4077F513C0F}">
      <dgm:prSet/>
      <dgm:spPr/>
      <dgm:t>
        <a:bodyPr/>
        <a:lstStyle/>
        <a:p>
          <a:endParaRPr lang="it-IT"/>
        </a:p>
      </dgm:t>
    </dgm:pt>
    <dgm:pt modelId="{9AFE02A2-12C1-4CA9-ABCC-84FF744539E3}">
      <dgm:prSet phldrT="[Testo]"/>
      <dgm:spPr/>
      <dgm:t>
        <a:bodyPr/>
        <a:lstStyle/>
        <a:p>
          <a:r>
            <a:rPr lang="it-IT" i="0" dirty="0" smtClean="0"/>
            <a:t>Attitudini del personale</a:t>
          </a:r>
          <a:endParaRPr lang="it-IT" i="0" dirty="0"/>
        </a:p>
      </dgm:t>
    </dgm:pt>
    <dgm:pt modelId="{523407BA-FFA2-4888-B019-06F64EADEAF9}" type="parTrans" cxnId="{E086E408-8300-4B9D-A790-612840183FDD}">
      <dgm:prSet/>
      <dgm:spPr/>
      <dgm:t>
        <a:bodyPr/>
        <a:lstStyle/>
        <a:p>
          <a:endParaRPr lang="it-IT"/>
        </a:p>
      </dgm:t>
    </dgm:pt>
    <dgm:pt modelId="{2A21E239-C3C2-4DDD-8C15-775A34F520DD}" type="sibTrans" cxnId="{E086E408-8300-4B9D-A790-612840183FDD}">
      <dgm:prSet/>
      <dgm:spPr/>
      <dgm:t>
        <a:bodyPr/>
        <a:lstStyle/>
        <a:p>
          <a:endParaRPr lang="it-IT"/>
        </a:p>
      </dgm:t>
    </dgm:pt>
    <dgm:pt modelId="{6C63C92E-37E8-4B7A-9485-EC7512809F81}">
      <dgm:prSet phldrT="[Testo]"/>
      <dgm:spPr/>
      <dgm:t>
        <a:bodyPr/>
        <a:lstStyle/>
        <a:p>
          <a:r>
            <a:rPr lang="it-IT" dirty="0" err="1" smtClean="0"/>
            <a:t>Outcome</a:t>
          </a:r>
          <a:endParaRPr lang="it-IT" dirty="0"/>
        </a:p>
      </dgm:t>
    </dgm:pt>
    <dgm:pt modelId="{7FD8FC52-58B0-4AA7-8EFE-669AC2B30A7F}" type="parTrans" cxnId="{30FE0F14-1BD8-45CE-8A5D-682414865587}">
      <dgm:prSet/>
      <dgm:spPr/>
      <dgm:t>
        <a:bodyPr/>
        <a:lstStyle/>
        <a:p>
          <a:endParaRPr lang="it-IT"/>
        </a:p>
      </dgm:t>
    </dgm:pt>
    <dgm:pt modelId="{A13854C4-F312-47C4-B12C-1D155D65C79C}" type="sibTrans" cxnId="{30FE0F14-1BD8-45CE-8A5D-682414865587}">
      <dgm:prSet/>
      <dgm:spPr/>
      <dgm:t>
        <a:bodyPr/>
        <a:lstStyle/>
        <a:p>
          <a:endParaRPr lang="it-IT"/>
        </a:p>
      </dgm:t>
    </dgm:pt>
    <dgm:pt modelId="{33DF4368-A5A9-4057-9592-DF81A0106C0E}">
      <dgm:prSet phldrT="[Testo]"/>
      <dgm:spPr/>
      <dgm:t>
        <a:bodyPr/>
        <a:lstStyle/>
        <a:p>
          <a:r>
            <a:rPr lang="en-US" i="0" dirty="0" err="1" smtClean="0"/>
            <a:t>Complicazioni</a:t>
          </a:r>
          <a:r>
            <a:rPr lang="en-US" i="0" dirty="0" smtClean="0"/>
            <a:t>;</a:t>
          </a:r>
          <a:endParaRPr lang="it-IT" b="1" i="0" dirty="0">
            <a:solidFill>
              <a:srgbClr val="FF0000"/>
            </a:solidFill>
          </a:endParaRPr>
        </a:p>
      </dgm:t>
    </dgm:pt>
    <dgm:pt modelId="{DCE8EA29-0C17-4D46-92DA-BD8BB12939DE}" type="parTrans" cxnId="{31A420B3-B650-481E-A933-E37F94A8D141}">
      <dgm:prSet/>
      <dgm:spPr/>
      <dgm:t>
        <a:bodyPr/>
        <a:lstStyle/>
        <a:p>
          <a:endParaRPr lang="it-IT"/>
        </a:p>
      </dgm:t>
    </dgm:pt>
    <dgm:pt modelId="{48C950A9-8B6A-4F24-8F7B-54ABBB26187F}" type="sibTrans" cxnId="{31A420B3-B650-481E-A933-E37F94A8D141}">
      <dgm:prSet/>
      <dgm:spPr/>
      <dgm:t>
        <a:bodyPr/>
        <a:lstStyle/>
        <a:p>
          <a:endParaRPr lang="it-IT"/>
        </a:p>
      </dgm:t>
    </dgm:pt>
    <dgm:pt modelId="{AAE79176-37D4-47FD-995E-980EADA40B75}">
      <dgm:prSet phldrT="[Testo]"/>
      <dgm:spPr/>
      <dgm:t>
        <a:bodyPr/>
        <a:lstStyle/>
        <a:p>
          <a:r>
            <a:rPr lang="it-IT" dirty="0" smtClean="0"/>
            <a:t>Manutenzione</a:t>
          </a:r>
          <a:endParaRPr lang="it-IT" dirty="0"/>
        </a:p>
      </dgm:t>
    </dgm:pt>
    <dgm:pt modelId="{0D141BDB-1435-44F6-8ABB-4F63767AB528}" type="parTrans" cxnId="{623AF4F7-0F3D-4487-8B9C-0A856E87E541}">
      <dgm:prSet/>
      <dgm:spPr/>
      <dgm:t>
        <a:bodyPr/>
        <a:lstStyle/>
        <a:p>
          <a:endParaRPr lang="it-IT"/>
        </a:p>
      </dgm:t>
    </dgm:pt>
    <dgm:pt modelId="{FD526B54-6000-4834-AB26-0EC336095680}" type="sibTrans" cxnId="{623AF4F7-0F3D-4487-8B9C-0A856E87E541}">
      <dgm:prSet/>
      <dgm:spPr/>
      <dgm:t>
        <a:bodyPr/>
        <a:lstStyle/>
        <a:p>
          <a:endParaRPr lang="it-IT"/>
        </a:p>
      </dgm:t>
    </dgm:pt>
    <dgm:pt modelId="{4E5DB2DB-15AA-4E44-972E-2D83F77D0829}">
      <dgm:prSet phldrT="[Testo]"/>
      <dgm:spPr/>
      <dgm:t>
        <a:bodyPr/>
        <a:lstStyle/>
        <a:p>
          <a:r>
            <a:rPr lang="it-IT" dirty="0" smtClean="0"/>
            <a:t>Gestione della catena di fornitura</a:t>
          </a:r>
          <a:endParaRPr lang="it-IT" dirty="0"/>
        </a:p>
      </dgm:t>
    </dgm:pt>
    <dgm:pt modelId="{8D38DE5C-BBCA-4145-8B82-9E7F66BBC48F}" type="parTrans" cxnId="{CF79D377-C64A-4259-B8CF-3FD26116080E}">
      <dgm:prSet/>
      <dgm:spPr/>
      <dgm:t>
        <a:bodyPr/>
        <a:lstStyle/>
        <a:p>
          <a:endParaRPr lang="it-IT"/>
        </a:p>
      </dgm:t>
    </dgm:pt>
    <dgm:pt modelId="{4D462664-3D5D-4022-B3E9-ADE1FAE0A158}" type="sibTrans" cxnId="{CF79D377-C64A-4259-B8CF-3FD26116080E}">
      <dgm:prSet/>
      <dgm:spPr/>
      <dgm:t>
        <a:bodyPr/>
        <a:lstStyle/>
        <a:p>
          <a:endParaRPr lang="it-IT"/>
        </a:p>
      </dgm:t>
    </dgm:pt>
    <dgm:pt modelId="{93086313-C320-4C18-A236-4112EBF64340}">
      <dgm:prSet/>
      <dgm:spPr/>
      <dgm:t>
        <a:bodyPr/>
        <a:lstStyle/>
        <a:p>
          <a:r>
            <a:rPr lang="it-IT" i="0" dirty="0" smtClean="0"/>
            <a:t>Monitoraggio</a:t>
          </a:r>
          <a:endParaRPr lang="it-IT" i="0" dirty="0"/>
        </a:p>
      </dgm:t>
    </dgm:pt>
    <dgm:pt modelId="{0A59F31B-F668-49FD-9DE2-8C8D9F9FBFC7}" type="parTrans" cxnId="{B7687718-4DC7-4617-B8F4-1D60576A0673}">
      <dgm:prSet/>
      <dgm:spPr/>
      <dgm:t>
        <a:bodyPr/>
        <a:lstStyle/>
        <a:p>
          <a:endParaRPr lang="it-IT"/>
        </a:p>
      </dgm:t>
    </dgm:pt>
    <dgm:pt modelId="{631D646D-D9F1-4D36-88CE-A1708E3D546D}" type="sibTrans" cxnId="{B7687718-4DC7-4617-B8F4-1D60576A0673}">
      <dgm:prSet/>
      <dgm:spPr/>
      <dgm:t>
        <a:bodyPr/>
        <a:lstStyle/>
        <a:p>
          <a:endParaRPr lang="it-IT"/>
        </a:p>
      </dgm:t>
    </dgm:pt>
    <dgm:pt modelId="{4B5CE5D3-FCC8-490B-B5B5-76F5CDC8B767}">
      <dgm:prSet/>
      <dgm:spPr/>
      <dgm:t>
        <a:bodyPr/>
        <a:lstStyle/>
        <a:p>
          <a:r>
            <a:rPr lang="it-IT" i="0" dirty="0" smtClean="0"/>
            <a:t>Protocolli di ammissione</a:t>
          </a:r>
          <a:endParaRPr lang="it-IT" i="0" dirty="0"/>
        </a:p>
      </dgm:t>
    </dgm:pt>
    <dgm:pt modelId="{8977183B-9AC2-4E37-AB68-84DA732ED3C8}" type="parTrans" cxnId="{A6918B6A-07BA-4C95-9216-8472ECC96DF4}">
      <dgm:prSet/>
      <dgm:spPr/>
      <dgm:t>
        <a:bodyPr/>
        <a:lstStyle/>
        <a:p>
          <a:endParaRPr lang="it-IT"/>
        </a:p>
      </dgm:t>
    </dgm:pt>
    <dgm:pt modelId="{FAD43BE6-2D44-42FB-8CB6-F5DD33C46D09}" type="sibTrans" cxnId="{A6918B6A-07BA-4C95-9216-8472ECC96DF4}">
      <dgm:prSet/>
      <dgm:spPr/>
      <dgm:t>
        <a:bodyPr/>
        <a:lstStyle/>
        <a:p>
          <a:endParaRPr lang="it-IT"/>
        </a:p>
      </dgm:t>
    </dgm:pt>
    <dgm:pt modelId="{9C5FA399-EB16-48E0-AEB3-B08E1439E908}">
      <dgm:prSet/>
      <dgm:spPr/>
      <dgm:t>
        <a:bodyPr/>
        <a:lstStyle/>
        <a:p>
          <a:r>
            <a:rPr lang="it-IT" i="0" dirty="0" smtClean="0"/>
            <a:t>Visite quotidiane</a:t>
          </a:r>
          <a:endParaRPr lang="it-IT" i="0" dirty="0"/>
        </a:p>
      </dgm:t>
    </dgm:pt>
    <dgm:pt modelId="{896DE370-EA59-4E68-BD37-E93AAABA5EB0}" type="parTrans" cxnId="{20E66947-1BCC-4C01-8133-CC9ED54F89A3}">
      <dgm:prSet/>
      <dgm:spPr/>
      <dgm:t>
        <a:bodyPr/>
        <a:lstStyle/>
        <a:p>
          <a:endParaRPr lang="it-IT"/>
        </a:p>
      </dgm:t>
    </dgm:pt>
    <dgm:pt modelId="{92D46A31-908F-424E-9ACF-06D78EF41C8A}" type="sibTrans" cxnId="{20E66947-1BCC-4C01-8133-CC9ED54F89A3}">
      <dgm:prSet/>
      <dgm:spPr/>
      <dgm:t>
        <a:bodyPr/>
        <a:lstStyle/>
        <a:p>
          <a:endParaRPr lang="it-IT"/>
        </a:p>
      </dgm:t>
    </dgm:pt>
    <dgm:pt modelId="{481E9961-86C3-47A1-AD58-2211DFECCF58}">
      <dgm:prSet/>
      <dgm:spPr/>
      <dgm:t>
        <a:bodyPr/>
        <a:lstStyle/>
        <a:p>
          <a:r>
            <a:rPr lang="it-IT" i="0" dirty="0" smtClean="0"/>
            <a:t>Conferenze sui casi</a:t>
          </a:r>
          <a:endParaRPr lang="it-IT" i="0" dirty="0"/>
        </a:p>
      </dgm:t>
    </dgm:pt>
    <dgm:pt modelId="{6155554C-C574-45E0-8947-7F00EE485E5C}" type="parTrans" cxnId="{671D8105-A74C-430F-A4C3-74EDF3D39D47}">
      <dgm:prSet/>
      <dgm:spPr/>
      <dgm:t>
        <a:bodyPr/>
        <a:lstStyle/>
        <a:p>
          <a:endParaRPr lang="it-IT"/>
        </a:p>
      </dgm:t>
    </dgm:pt>
    <dgm:pt modelId="{C0B8CF7C-5042-4D13-AFE6-8B5064750FEA}" type="sibTrans" cxnId="{671D8105-A74C-430F-A4C3-74EDF3D39D47}">
      <dgm:prSet/>
      <dgm:spPr/>
      <dgm:t>
        <a:bodyPr/>
        <a:lstStyle/>
        <a:p>
          <a:endParaRPr lang="it-IT"/>
        </a:p>
      </dgm:t>
    </dgm:pt>
    <dgm:pt modelId="{59E89B4D-36EB-4E7F-9351-2EBFA12941AC}">
      <dgm:prSet/>
      <dgm:spPr/>
      <dgm:t>
        <a:bodyPr/>
        <a:lstStyle/>
        <a:p>
          <a:r>
            <a:rPr lang="it-IT" i="0" dirty="0" err="1" smtClean="0"/>
            <a:t>Sedazione</a:t>
          </a:r>
          <a:endParaRPr lang="it-IT" i="0" dirty="0"/>
        </a:p>
      </dgm:t>
    </dgm:pt>
    <dgm:pt modelId="{605EBCA0-2246-418A-BE9D-764BAFEC6FD8}" type="parTrans" cxnId="{823D997F-328F-41CF-ACC8-A350241D6EC6}">
      <dgm:prSet/>
      <dgm:spPr/>
      <dgm:t>
        <a:bodyPr/>
        <a:lstStyle/>
        <a:p>
          <a:endParaRPr lang="it-IT"/>
        </a:p>
      </dgm:t>
    </dgm:pt>
    <dgm:pt modelId="{FBF3358A-9F8B-4030-BBA1-9833FF75DC7E}" type="sibTrans" cxnId="{823D997F-328F-41CF-ACC8-A350241D6EC6}">
      <dgm:prSet/>
      <dgm:spPr/>
      <dgm:t>
        <a:bodyPr/>
        <a:lstStyle/>
        <a:p>
          <a:endParaRPr lang="it-IT"/>
        </a:p>
      </dgm:t>
    </dgm:pt>
    <dgm:pt modelId="{5F50C7A9-B2C0-4E62-9DF9-5EF359F2B5F1}">
      <dgm:prSet/>
      <dgm:spPr/>
      <dgm:t>
        <a:bodyPr/>
        <a:lstStyle/>
        <a:p>
          <a:r>
            <a:rPr lang="it-IT" i="0" dirty="0" smtClean="0"/>
            <a:t>Comfort alberghieri </a:t>
          </a:r>
          <a:endParaRPr lang="it-IT" i="0" dirty="0"/>
        </a:p>
      </dgm:t>
    </dgm:pt>
    <dgm:pt modelId="{488F7DE0-CF55-4CB1-94AB-1E186C3E20A3}" type="parTrans" cxnId="{0C1B13D5-B84D-4B88-9C24-E29139A55392}">
      <dgm:prSet/>
      <dgm:spPr/>
      <dgm:t>
        <a:bodyPr/>
        <a:lstStyle/>
        <a:p>
          <a:endParaRPr lang="it-IT"/>
        </a:p>
      </dgm:t>
    </dgm:pt>
    <dgm:pt modelId="{FD725FD3-4D39-4595-A20D-3EF9D186BBEF}" type="sibTrans" cxnId="{0C1B13D5-B84D-4B88-9C24-E29139A55392}">
      <dgm:prSet/>
      <dgm:spPr/>
      <dgm:t>
        <a:bodyPr/>
        <a:lstStyle/>
        <a:p>
          <a:endParaRPr lang="it-IT"/>
        </a:p>
      </dgm:t>
    </dgm:pt>
    <dgm:pt modelId="{A6E6499A-4B44-4ABA-85B4-A60FA815549D}">
      <dgm:prSet/>
      <dgm:spPr/>
      <dgm:t>
        <a:bodyPr/>
        <a:lstStyle/>
        <a:p>
          <a:r>
            <a:rPr lang="it-IT" i="0" dirty="0" smtClean="0"/>
            <a:t>Intervento terapeutico</a:t>
          </a:r>
          <a:endParaRPr lang="it-IT" i="0" dirty="0"/>
        </a:p>
      </dgm:t>
    </dgm:pt>
    <dgm:pt modelId="{3450694E-5D40-455A-9068-7DFD2E5E67AE}" type="parTrans" cxnId="{666CF1F0-C5D5-4EFF-B7CC-6A3154020C17}">
      <dgm:prSet/>
      <dgm:spPr/>
      <dgm:t>
        <a:bodyPr/>
        <a:lstStyle/>
        <a:p>
          <a:endParaRPr lang="it-IT"/>
        </a:p>
      </dgm:t>
    </dgm:pt>
    <dgm:pt modelId="{42C01081-3114-4BE8-AF64-7BEA9CD8C5F0}" type="sibTrans" cxnId="{666CF1F0-C5D5-4EFF-B7CC-6A3154020C17}">
      <dgm:prSet/>
      <dgm:spPr/>
      <dgm:t>
        <a:bodyPr/>
        <a:lstStyle/>
        <a:p>
          <a:endParaRPr lang="it-IT"/>
        </a:p>
      </dgm:t>
    </dgm:pt>
    <dgm:pt modelId="{EDFD863A-EE59-45FF-953B-E30B7D3DEED7}">
      <dgm:prSet/>
      <dgm:spPr/>
      <dgm:t>
        <a:bodyPr/>
        <a:lstStyle/>
        <a:p>
          <a:r>
            <a:rPr lang="en-US" i="0" dirty="0" err="1" smtClean="0"/>
            <a:t>Infezioni</a:t>
          </a:r>
          <a:r>
            <a:rPr lang="en-US" i="0" dirty="0" smtClean="0"/>
            <a:t>;</a:t>
          </a:r>
          <a:endParaRPr lang="it-IT" i="0" dirty="0"/>
        </a:p>
      </dgm:t>
    </dgm:pt>
    <dgm:pt modelId="{08FD4E6D-EDEA-4774-9668-B63CD378BB48}" type="parTrans" cxnId="{86E3DF72-A5A0-479D-9D5C-BA29A2ABFBF2}">
      <dgm:prSet/>
      <dgm:spPr/>
      <dgm:t>
        <a:bodyPr/>
        <a:lstStyle/>
        <a:p>
          <a:endParaRPr lang="it-IT"/>
        </a:p>
      </dgm:t>
    </dgm:pt>
    <dgm:pt modelId="{3CC72CE7-CFDC-435B-ABDE-84E7C01E133A}" type="sibTrans" cxnId="{86E3DF72-A5A0-479D-9D5C-BA29A2ABFBF2}">
      <dgm:prSet/>
      <dgm:spPr/>
      <dgm:t>
        <a:bodyPr/>
        <a:lstStyle/>
        <a:p>
          <a:endParaRPr lang="it-IT"/>
        </a:p>
      </dgm:t>
    </dgm:pt>
    <dgm:pt modelId="{AE8FD535-BF28-44B3-A288-E5E3C679573D}">
      <dgm:prSet/>
      <dgm:spPr/>
      <dgm:t>
        <a:bodyPr/>
        <a:lstStyle/>
        <a:p>
          <a:r>
            <a:rPr lang="en-US" i="0" dirty="0" err="1" smtClean="0"/>
            <a:t>Farmaci</a:t>
          </a:r>
          <a:r>
            <a:rPr lang="en-US" i="0" dirty="0" smtClean="0"/>
            <a:t> </a:t>
          </a:r>
          <a:r>
            <a:rPr lang="en-US" i="0" dirty="0" err="1" smtClean="0"/>
            <a:t>antimicrobici</a:t>
          </a:r>
          <a:r>
            <a:rPr lang="en-US" i="0" dirty="0" smtClean="0"/>
            <a:t>;</a:t>
          </a:r>
          <a:endParaRPr lang="it-IT" i="0" dirty="0"/>
        </a:p>
      </dgm:t>
    </dgm:pt>
    <dgm:pt modelId="{CCEA2CFF-D37B-4A6E-A89E-C2580DEDA467}" type="parTrans" cxnId="{D840C1E6-ABDD-43E4-90B3-F728A3E68F5E}">
      <dgm:prSet/>
      <dgm:spPr/>
      <dgm:t>
        <a:bodyPr/>
        <a:lstStyle/>
        <a:p>
          <a:endParaRPr lang="it-IT"/>
        </a:p>
      </dgm:t>
    </dgm:pt>
    <dgm:pt modelId="{A939E6DC-5B2D-445B-BAF5-75A783427633}" type="sibTrans" cxnId="{D840C1E6-ABDD-43E4-90B3-F728A3E68F5E}">
      <dgm:prSet/>
      <dgm:spPr/>
      <dgm:t>
        <a:bodyPr/>
        <a:lstStyle/>
        <a:p>
          <a:endParaRPr lang="it-IT"/>
        </a:p>
      </dgm:t>
    </dgm:pt>
    <dgm:pt modelId="{FB906943-417A-43F0-A570-FE728F656691}">
      <dgm:prSet/>
      <dgm:spPr/>
      <dgm:t>
        <a:bodyPr/>
        <a:lstStyle/>
        <a:p>
          <a:r>
            <a:rPr lang="it-IT" i="0" dirty="0" smtClean="0"/>
            <a:t>Nutrizione del paziente</a:t>
          </a:r>
          <a:endParaRPr lang="it-IT" i="0" dirty="0"/>
        </a:p>
      </dgm:t>
    </dgm:pt>
    <dgm:pt modelId="{53DD9C19-E503-42A7-98F0-204F0EEAE1C0}" type="parTrans" cxnId="{4F38419C-7627-4B4A-B590-85906EA239B2}">
      <dgm:prSet/>
      <dgm:spPr/>
      <dgm:t>
        <a:bodyPr/>
        <a:lstStyle/>
        <a:p>
          <a:endParaRPr lang="it-IT"/>
        </a:p>
      </dgm:t>
    </dgm:pt>
    <dgm:pt modelId="{3619FADF-A6B1-41A1-8049-503EBBC013D1}" type="sibTrans" cxnId="{4F38419C-7627-4B4A-B590-85906EA239B2}">
      <dgm:prSet/>
      <dgm:spPr/>
      <dgm:t>
        <a:bodyPr/>
        <a:lstStyle/>
        <a:p>
          <a:endParaRPr lang="it-IT"/>
        </a:p>
      </dgm:t>
    </dgm:pt>
    <dgm:pt modelId="{6EE7D930-FA63-4648-808C-DCB8901CC47E}">
      <dgm:prSet/>
      <dgm:spPr/>
      <dgm:t>
        <a:bodyPr/>
        <a:lstStyle/>
        <a:p>
          <a:r>
            <a:rPr lang="it-IT" b="1" i="0" dirty="0" smtClean="0">
              <a:solidFill>
                <a:srgbClr val="FF0000"/>
              </a:solidFill>
            </a:rPr>
            <a:t>Fattori del paziente</a:t>
          </a:r>
          <a:endParaRPr lang="it-IT" i="0" dirty="0"/>
        </a:p>
      </dgm:t>
    </dgm:pt>
    <dgm:pt modelId="{3689763A-6653-4813-8CA8-74FF6C45FD00}" type="parTrans" cxnId="{B836B533-EDBB-4D44-8EA1-564A4001D453}">
      <dgm:prSet/>
      <dgm:spPr/>
      <dgm:t>
        <a:bodyPr/>
        <a:lstStyle/>
        <a:p>
          <a:endParaRPr lang="it-IT"/>
        </a:p>
      </dgm:t>
    </dgm:pt>
    <dgm:pt modelId="{154D7EEC-DCC1-45C5-96CA-E431B1CDB0DB}" type="sibTrans" cxnId="{B836B533-EDBB-4D44-8EA1-564A4001D453}">
      <dgm:prSet/>
      <dgm:spPr/>
      <dgm:t>
        <a:bodyPr/>
        <a:lstStyle/>
        <a:p>
          <a:endParaRPr lang="it-IT"/>
        </a:p>
      </dgm:t>
    </dgm:pt>
    <dgm:pt modelId="{6FE2E4B8-2E00-48A6-993C-B61F7510519F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9B262AFD-0F84-4DBB-8462-4E2A31182BB1}" type="parTrans" cxnId="{D3E6102E-5C49-48E0-B4A6-95BA103ED481}">
      <dgm:prSet/>
      <dgm:spPr/>
      <dgm:t>
        <a:bodyPr/>
        <a:lstStyle/>
        <a:p>
          <a:endParaRPr lang="it-IT"/>
        </a:p>
      </dgm:t>
    </dgm:pt>
    <dgm:pt modelId="{EAEB098C-9604-4BB1-BA79-6835E4F4990A}" type="sibTrans" cxnId="{D3E6102E-5C49-48E0-B4A6-95BA103ED481}">
      <dgm:prSet/>
      <dgm:spPr/>
      <dgm:t>
        <a:bodyPr/>
        <a:lstStyle/>
        <a:p>
          <a:endParaRPr lang="it-IT"/>
        </a:p>
      </dgm:t>
    </dgm:pt>
    <dgm:pt modelId="{8374E1C0-13DD-4EAB-9ABC-D84319D0C3DF}">
      <dgm:prSet/>
      <dgm:spPr/>
      <dgm:t>
        <a:bodyPr/>
        <a:lstStyle/>
        <a:p>
          <a:r>
            <a:rPr lang="it-IT" i="0" dirty="0" smtClean="0"/>
            <a:t>…</a:t>
          </a:r>
          <a:endParaRPr lang="it-IT" i="0" dirty="0"/>
        </a:p>
      </dgm:t>
    </dgm:pt>
    <dgm:pt modelId="{0428BF25-61C4-443E-8199-8537E5525D14}" type="parTrans" cxnId="{5630C780-8115-4D9C-8E61-5BE51EF15276}">
      <dgm:prSet/>
      <dgm:spPr/>
      <dgm:t>
        <a:bodyPr/>
        <a:lstStyle/>
        <a:p>
          <a:endParaRPr lang="it-IT"/>
        </a:p>
      </dgm:t>
    </dgm:pt>
    <dgm:pt modelId="{D2E4F77A-3D22-4877-A954-ED6E57AFE3CE}" type="sibTrans" cxnId="{5630C780-8115-4D9C-8E61-5BE51EF15276}">
      <dgm:prSet/>
      <dgm:spPr/>
      <dgm:t>
        <a:bodyPr/>
        <a:lstStyle/>
        <a:p>
          <a:endParaRPr lang="it-IT"/>
        </a:p>
      </dgm:t>
    </dgm:pt>
    <dgm:pt modelId="{1FEDE8DC-89C6-4071-B745-04AC4B5CEA0C}">
      <dgm:prSet/>
      <dgm:spPr/>
      <dgm:t>
        <a:bodyPr/>
        <a:lstStyle/>
        <a:p>
          <a:r>
            <a:rPr lang="it-IT" i="0" dirty="0" smtClean="0"/>
            <a:t>…</a:t>
          </a:r>
          <a:endParaRPr lang="it-IT" i="0" dirty="0"/>
        </a:p>
      </dgm:t>
    </dgm:pt>
    <dgm:pt modelId="{42EA23AB-7675-48AE-B0B1-03AFCA0A74C4}" type="parTrans" cxnId="{4BCA1A29-3186-453B-91BE-2CEEA0A409F0}">
      <dgm:prSet/>
      <dgm:spPr/>
      <dgm:t>
        <a:bodyPr/>
        <a:lstStyle/>
        <a:p>
          <a:endParaRPr lang="it-IT"/>
        </a:p>
      </dgm:t>
    </dgm:pt>
    <dgm:pt modelId="{EB74324D-7802-493A-86FE-0C9DAB0E9BBA}" type="sibTrans" cxnId="{4BCA1A29-3186-453B-91BE-2CEEA0A409F0}">
      <dgm:prSet/>
      <dgm:spPr/>
      <dgm:t>
        <a:bodyPr/>
        <a:lstStyle/>
        <a:p>
          <a:endParaRPr lang="it-IT"/>
        </a:p>
      </dgm:t>
    </dgm:pt>
    <dgm:pt modelId="{5CB234DC-1ACB-405A-B298-4F6367E48022}">
      <dgm:prSet/>
      <dgm:spPr/>
      <dgm:t>
        <a:bodyPr/>
        <a:lstStyle/>
        <a:p>
          <a:r>
            <a:rPr lang="it-IT" i="0" dirty="0" smtClean="0"/>
            <a:t>Degenza in TI</a:t>
          </a:r>
          <a:endParaRPr lang="it-IT" i="0" dirty="0"/>
        </a:p>
      </dgm:t>
    </dgm:pt>
    <dgm:pt modelId="{EB69FC00-BF6B-4FC7-BDE8-292C57144256}" type="parTrans" cxnId="{F01BA670-AA66-426D-89E4-A351498D19B2}">
      <dgm:prSet/>
      <dgm:spPr/>
      <dgm:t>
        <a:bodyPr/>
        <a:lstStyle/>
        <a:p>
          <a:endParaRPr lang="it-IT"/>
        </a:p>
      </dgm:t>
    </dgm:pt>
    <dgm:pt modelId="{9C5CCAF4-077A-4814-A400-9C9227D5496F}" type="sibTrans" cxnId="{F01BA670-AA66-426D-89E4-A351498D19B2}">
      <dgm:prSet/>
      <dgm:spPr/>
      <dgm:t>
        <a:bodyPr/>
        <a:lstStyle/>
        <a:p>
          <a:endParaRPr lang="it-IT"/>
        </a:p>
      </dgm:t>
    </dgm:pt>
    <dgm:pt modelId="{31DAD426-8E89-4563-A41C-96F8A4BE42A3}" type="pres">
      <dgm:prSet presAssocID="{8919A4C3-ABD4-4374-ABF1-4FF3BA5334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733F57-EDC5-458D-B12D-259FA246155A}" type="pres">
      <dgm:prSet presAssocID="{2240C7F5-372A-40C7-8AD7-49992E47C034}" presName="composite" presStyleCnt="0"/>
      <dgm:spPr/>
    </dgm:pt>
    <dgm:pt modelId="{CB1560C2-E1E7-414C-8967-AD8A687F2DF7}" type="pres">
      <dgm:prSet presAssocID="{2240C7F5-372A-40C7-8AD7-49992E47C03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A3EF16-35B2-42C2-AB7B-F1DA4966C070}" type="pres">
      <dgm:prSet presAssocID="{2240C7F5-372A-40C7-8AD7-49992E47C034}" presName="desTx" presStyleLbl="alignAccFollowNode1" presStyleIdx="0" presStyleCnt="3" custScaleY="997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D30179-E58A-48D9-BED6-7559684C173C}" type="pres">
      <dgm:prSet presAssocID="{A61C86B5-A7B1-49C9-B577-53493DBEB6DE}" presName="space" presStyleCnt="0"/>
      <dgm:spPr/>
    </dgm:pt>
    <dgm:pt modelId="{67A9CC66-1EE6-4207-A7BE-96206FC5C4F3}" type="pres">
      <dgm:prSet presAssocID="{40A2C747-DCF5-4A7C-943D-90814F5E3ED5}" presName="composite" presStyleCnt="0"/>
      <dgm:spPr/>
    </dgm:pt>
    <dgm:pt modelId="{8D792181-74E2-40EB-B208-8797CD8E586C}" type="pres">
      <dgm:prSet presAssocID="{40A2C747-DCF5-4A7C-943D-90814F5E3E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EE122A-ABA2-4B87-B4E3-EFA9A5EB881C}" type="pres">
      <dgm:prSet presAssocID="{40A2C747-DCF5-4A7C-943D-90814F5E3ED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16C72D-643C-45FB-943F-E9AD8DBF1044}" type="pres">
      <dgm:prSet presAssocID="{61D757C5-3F3D-4EC9-B70E-F98D9469AA59}" presName="space" presStyleCnt="0"/>
      <dgm:spPr/>
    </dgm:pt>
    <dgm:pt modelId="{143F4BA1-8830-4294-ACB8-48CB10BD7786}" type="pres">
      <dgm:prSet presAssocID="{6C63C92E-37E8-4B7A-9485-EC7512809F81}" presName="composite" presStyleCnt="0"/>
      <dgm:spPr/>
    </dgm:pt>
    <dgm:pt modelId="{7958F61C-4F31-4871-9881-366986B410E0}" type="pres">
      <dgm:prSet presAssocID="{6C63C92E-37E8-4B7A-9485-EC7512809F8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CA73D8-216F-4C46-BE60-1C840DD6C611}" type="pres">
      <dgm:prSet presAssocID="{6C63C92E-37E8-4B7A-9485-EC7512809F8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C3C3522-4A28-4B2E-9BB7-724664FF3DC8}" type="presOf" srcId="{9AFE02A2-12C1-4CA9-ABCC-84FF744539E3}" destId="{21EE122A-ABA2-4B87-B4E3-EFA9A5EB881C}" srcOrd="0" destOrd="0" presId="urn:microsoft.com/office/officeart/2005/8/layout/hList1"/>
    <dgm:cxn modelId="{B246EBF0-3214-44F2-A93D-0C9DA3B50B86}" type="presOf" srcId="{9C5FA399-EB16-48E0-AEB3-B08E1439E908}" destId="{21EE122A-ABA2-4B87-B4E3-EFA9A5EB881C}" srcOrd="0" destOrd="3" presId="urn:microsoft.com/office/officeart/2005/8/layout/hList1"/>
    <dgm:cxn modelId="{4BCA1A29-3186-453B-91BE-2CEEA0A409F0}" srcId="{6C63C92E-37E8-4B7A-9485-EC7512809F81}" destId="{1FEDE8DC-89C6-4071-B745-04AC4B5CEA0C}" srcOrd="4" destOrd="0" parTransId="{42EA23AB-7675-48AE-B0B1-03AFCA0A74C4}" sibTransId="{EB74324D-7802-493A-86FE-0C9DAB0E9BBA}"/>
    <dgm:cxn modelId="{D643FFD9-1122-45D9-BC65-529DE5760663}" type="presOf" srcId="{6EE7D930-FA63-4648-808C-DCB8901CC47E}" destId="{21EE122A-ABA2-4B87-B4E3-EFA9A5EB881C}" srcOrd="0" destOrd="9" presId="urn:microsoft.com/office/officeart/2005/8/layout/hList1"/>
    <dgm:cxn modelId="{666CF1F0-C5D5-4EFF-B7CC-6A3154020C17}" srcId="{40A2C747-DCF5-4A7C-943D-90814F5E3ED5}" destId="{A6E6499A-4B44-4ABA-85B4-A60FA815549D}" srcOrd="7" destOrd="0" parTransId="{3450694E-5D40-455A-9068-7DFD2E5E67AE}" sibTransId="{42C01081-3114-4BE8-AF64-7BEA9CD8C5F0}"/>
    <dgm:cxn modelId="{823D997F-328F-41CF-ACC8-A350241D6EC6}" srcId="{40A2C747-DCF5-4A7C-943D-90814F5E3ED5}" destId="{59E89B4D-36EB-4E7F-9351-2EBFA12941AC}" srcOrd="5" destOrd="0" parTransId="{605EBCA0-2246-418A-BE9D-764BAFEC6FD8}" sibTransId="{FBF3358A-9F8B-4030-BBA1-9833FF75DC7E}"/>
    <dgm:cxn modelId="{599EFDBB-2464-48AC-84CA-CA9EDABE05AD}" type="presOf" srcId="{8374E1C0-13DD-4EAB-9ABC-D84319D0C3DF}" destId="{21EE122A-ABA2-4B87-B4E3-EFA9A5EB881C}" srcOrd="0" destOrd="10" presId="urn:microsoft.com/office/officeart/2005/8/layout/hList1"/>
    <dgm:cxn modelId="{D840C1E6-ABDD-43E4-90B3-F728A3E68F5E}" srcId="{6C63C92E-37E8-4B7A-9485-EC7512809F81}" destId="{AE8FD535-BF28-44B3-A288-E5E3C679573D}" srcOrd="2" destOrd="0" parTransId="{CCEA2CFF-D37B-4A6E-A89E-C2580DEDA467}" sibTransId="{A939E6DC-5B2D-445B-BAF5-75A783427633}"/>
    <dgm:cxn modelId="{B8DED1D6-4A58-40CA-B3F8-06FD319EF126}" type="presOf" srcId="{4B5CE5D3-FCC8-490B-B5B5-76F5CDC8B767}" destId="{21EE122A-ABA2-4B87-B4E3-EFA9A5EB881C}" srcOrd="0" destOrd="2" presId="urn:microsoft.com/office/officeart/2005/8/layout/hList1"/>
    <dgm:cxn modelId="{B7687718-4DC7-4617-B8F4-1D60576A0673}" srcId="{40A2C747-DCF5-4A7C-943D-90814F5E3ED5}" destId="{93086313-C320-4C18-A236-4112EBF64340}" srcOrd="1" destOrd="0" parTransId="{0A59F31B-F668-49FD-9DE2-8C8D9F9FBFC7}" sibTransId="{631D646D-D9F1-4D36-88CE-A1708E3D546D}"/>
    <dgm:cxn modelId="{37F1C9F5-DDC3-4527-B31B-50BA5BFBD326}" type="presOf" srcId="{8919A4C3-ABD4-4374-ABF1-4FF3BA5334FB}" destId="{31DAD426-8E89-4563-A41C-96F8A4BE42A3}" srcOrd="0" destOrd="0" presId="urn:microsoft.com/office/officeart/2005/8/layout/hList1"/>
    <dgm:cxn modelId="{909C06F5-983C-4FC9-B93E-8EECE8E0A5B7}" type="presOf" srcId="{59E89B4D-36EB-4E7F-9351-2EBFA12941AC}" destId="{21EE122A-ABA2-4B87-B4E3-EFA9A5EB881C}" srcOrd="0" destOrd="5" presId="urn:microsoft.com/office/officeart/2005/8/layout/hList1"/>
    <dgm:cxn modelId="{2483017D-8BF2-47BE-8A44-6087CD4808AB}" type="presOf" srcId="{481E9961-86C3-47A1-AD58-2211DFECCF58}" destId="{21EE122A-ABA2-4B87-B4E3-EFA9A5EB881C}" srcOrd="0" destOrd="4" presId="urn:microsoft.com/office/officeart/2005/8/layout/hList1"/>
    <dgm:cxn modelId="{30FE0F14-1BD8-45CE-8A5D-682414865587}" srcId="{8919A4C3-ABD4-4374-ABF1-4FF3BA5334FB}" destId="{6C63C92E-37E8-4B7A-9485-EC7512809F81}" srcOrd="2" destOrd="0" parTransId="{7FD8FC52-58B0-4AA7-8EFE-669AC2B30A7F}" sibTransId="{A13854C4-F312-47C4-B12C-1D155D65C79C}"/>
    <dgm:cxn modelId="{F01BA670-AA66-426D-89E4-A351498D19B2}" srcId="{40A2C747-DCF5-4A7C-943D-90814F5E3ED5}" destId="{5CB234DC-1ACB-405A-B298-4F6367E48022}" srcOrd="8" destOrd="0" parTransId="{EB69FC00-BF6B-4FC7-BDE8-292C57144256}" sibTransId="{9C5CCAF4-077A-4814-A400-9C9227D5496F}"/>
    <dgm:cxn modelId="{B4964BB3-F5A3-43ED-AB1D-A011C8B524AB}" type="presOf" srcId="{4BA67E6D-0DD5-4C0B-8F19-9F5134DB843F}" destId="{DCA3EF16-35B2-42C2-AB7B-F1DA4966C070}" srcOrd="0" destOrd="0" presId="urn:microsoft.com/office/officeart/2005/8/layout/hList1"/>
    <dgm:cxn modelId="{52602F3C-DB6E-4C4F-8FD2-B4C6B564D3B5}" type="presOf" srcId="{93086313-C320-4C18-A236-4112EBF64340}" destId="{21EE122A-ABA2-4B87-B4E3-EFA9A5EB881C}" srcOrd="0" destOrd="1" presId="urn:microsoft.com/office/officeart/2005/8/layout/hList1"/>
    <dgm:cxn modelId="{6E5F0E90-A6D1-4891-A154-1531C5594202}" type="presOf" srcId="{A6E6499A-4B44-4ABA-85B4-A60FA815549D}" destId="{21EE122A-ABA2-4B87-B4E3-EFA9A5EB881C}" srcOrd="0" destOrd="7" presId="urn:microsoft.com/office/officeart/2005/8/layout/hList1"/>
    <dgm:cxn modelId="{4E97EA29-BD72-4E68-A332-D2A8F571B4A4}" type="presOf" srcId="{40A2C747-DCF5-4A7C-943D-90814F5E3ED5}" destId="{8D792181-74E2-40EB-B208-8797CD8E586C}" srcOrd="0" destOrd="0" presId="urn:microsoft.com/office/officeart/2005/8/layout/hList1"/>
    <dgm:cxn modelId="{A6918B6A-07BA-4C95-9216-8472ECC96DF4}" srcId="{40A2C747-DCF5-4A7C-943D-90814F5E3ED5}" destId="{4B5CE5D3-FCC8-490B-B5B5-76F5CDC8B767}" srcOrd="2" destOrd="0" parTransId="{8977183B-9AC2-4E37-AB68-84DA732ED3C8}" sibTransId="{FAD43BE6-2D44-42FB-8CB6-F5DD33C46D09}"/>
    <dgm:cxn modelId="{2A973A72-F439-4C2B-966E-09797D94B89E}" type="presOf" srcId="{78B321AE-22CB-442F-9756-F62FA9797286}" destId="{DCA3EF16-35B2-42C2-AB7B-F1DA4966C070}" srcOrd="0" destOrd="1" presId="urn:microsoft.com/office/officeart/2005/8/layout/hList1"/>
    <dgm:cxn modelId="{D3E6102E-5C49-48E0-B4A6-95BA103ED481}" srcId="{2240C7F5-372A-40C7-8AD7-49992E47C034}" destId="{6FE2E4B8-2E00-48A6-993C-B61F7510519F}" srcOrd="4" destOrd="0" parTransId="{9B262AFD-0F84-4DBB-8462-4E2A31182BB1}" sibTransId="{EAEB098C-9604-4BB1-BA79-6835E4F4990A}"/>
    <dgm:cxn modelId="{20E66947-1BCC-4C01-8133-CC9ED54F89A3}" srcId="{40A2C747-DCF5-4A7C-943D-90814F5E3ED5}" destId="{9C5FA399-EB16-48E0-AEB3-B08E1439E908}" srcOrd="3" destOrd="0" parTransId="{896DE370-EA59-4E68-BD37-E93AAABA5EB0}" sibTransId="{92D46A31-908F-424E-9ACF-06D78EF41C8A}"/>
    <dgm:cxn modelId="{0C1B13D5-B84D-4B88-9C24-E29139A55392}" srcId="{40A2C747-DCF5-4A7C-943D-90814F5E3ED5}" destId="{5F50C7A9-B2C0-4E62-9DF9-5EF359F2B5F1}" srcOrd="6" destOrd="0" parTransId="{488F7DE0-CF55-4CB1-94AB-1E186C3E20A3}" sibTransId="{FD725FD3-4D39-4595-A20D-3EF9D186BBEF}"/>
    <dgm:cxn modelId="{4F38419C-7627-4B4A-B590-85906EA239B2}" srcId="{6C63C92E-37E8-4B7A-9485-EC7512809F81}" destId="{FB906943-417A-43F0-A570-FE728F656691}" srcOrd="3" destOrd="0" parTransId="{53DD9C19-E503-42A7-98F0-204F0EEAE1C0}" sibTransId="{3619FADF-A6B1-41A1-8049-503EBBC013D1}"/>
    <dgm:cxn modelId="{D345DB6E-3CD7-4777-9919-86D752F0F76D}" srcId="{2240C7F5-372A-40C7-8AD7-49992E47C034}" destId="{4BA67E6D-0DD5-4C0B-8F19-9F5134DB843F}" srcOrd="0" destOrd="0" parTransId="{AE9698FA-001C-4DD6-BA8B-B8EE71465CE2}" sibTransId="{1D6C64B5-92ED-4CA3-8FF8-7F2AA614CAB1}"/>
    <dgm:cxn modelId="{92254279-556E-46B5-B6F6-3B68DD03D543}" srcId="{8919A4C3-ABD4-4374-ABF1-4FF3BA5334FB}" destId="{2240C7F5-372A-40C7-8AD7-49992E47C034}" srcOrd="0" destOrd="0" parTransId="{3C910A53-0BA2-40EB-A5E0-2975AD4BA422}" sibTransId="{A61C86B5-A7B1-49C9-B577-53493DBEB6DE}"/>
    <dgm:cxn modelId="{671D8105-A74C-430F-A4C3-74EDF3D39D47}" srcId="{40A2C747-DCF5-4A7C-943D-90814F5E3ED5}" destId="{481E9961-86C3-47A1-AD58-2211DFECCF58}" srcOrd="4" destOrd="0" parTransId="{6155554C-C574-45E0-8947-7F00EE485E5C}" sibTransId="{C0B8CF7C-5042-4D13-AFE6-8B5064750FEA}"/>
    <dgm:cxn modelId="{5630C780-8115-4D9C-8E61-5BE51EF15276}" srcId="{40A2C747-DCF5-4A7C-943D-90814F5E3ED5}" destId="{8374E1C0-13DD-4EAB-9ABC-D84319D0C3DF}" srcOrd="10" destOrd="0" parTransId="{0428BF25-61C4-443E-8199-8537E5525D14}" sibTransId="{D2E4F77A-3D22-4877-A954-ED6E57AFE3CE}"/>
    <dgm:cxn modelId="{DA481960-6C12-4E3E-8EE6-61C8693021F2}" type="presOf" srcId="{AE8FD535-BF28-44B3-A288-E5E3C679573D}" destId="{36CA73D8-216F-4C46-BE60-1C840DD6C611}" srcOrd="0" destOrd="2" presId="urn:microsoft.com/office/officeart/2005/8/layout/hList1"/>
    <dgm:cxn modelId="{2569F40D-159B-4621-98E7-610309C1AFED}" type="presOf" srcId="{33DF4368-A5A9-4057-9592-DF81A0106C0E}" destId="{36CA73D8-216F-4C46-BE60-1C840DD6C611}" srcOrd="0" destOrd="0" presId="urn:microsoft.com/office/officeart/2005/8/layout/hList1"/>
    <dgm:cxn modelId="{3BE129DC-D638-4CC7-964F-BB239CBE3411}" type="presOf" srcId="{6FE2E4B8-2E00-48A6-993C-B61F7510519F}" destId="{DCA3EF16-35B2-42C2-AB7B-F1DA4966C070}" srcOrd="0" destOrd="4" presId="urn:microsoft.com/office/officeart/2005/8/layout/hList1"/>
    <dgm:cxn modelId="{CF79D377-C64A-4259-B8CF-3FD26116080E}" srcId="{2240C7F5-372A-40C7-8AD7-49992E47C034}" destId="{4E5DB2DB-15AA-4E44-972E-2D83F77D0829}" srcOrd="3" destOrd="0" parTransId="{8D38DE5C-BBCA-4145-8B82-9E7F66BBC48F}" sibTransId="{4D462664-3D5D-4022-B3E9-ADE1FAE0A158}"/>
    <dgm:cxn modelId="{5A694236-6518-4AE8-9ADB-6D51BAEAFE66}" type="presOf" srcId="{AAE79176-37D4-47FD-995E-980EADA40B75}" destId="{DCA3EF16-35B2-42C2-AB7B-F1DA4966C070}" srcOrd="0" destOrd="2" presId="urn:microsoft.com/office/officeart/2005/8/layout/hList1"/>
    <dgm:cxn modelId="{86E3DF72-A5A0-479D-9D5C-BA29A2ABFBF2}" srcId="{6C63C92E-37E8-4B7A-9485-EC7512809F81}" destId="{EDFD863A-EE59-45FF-953B-E30B7D3DEED7}" srcOrd="1" destOrd="0" parTransId="{08FD4E6D-EDEA-4774-9668-B63CD378BB48}" sibTransId="{3CC72CE7-CFDC-435B-ABDE-84E7C01E133A}"/>
    <dgm:cxn modelId="{B24E4E38-FDA0-4BCB-B050-43676AF96C96}" type="presOf" srcId="{1FEDE8DC-89C6-4071-B745-04AC4B5CEA0C}" destId="{36CA73D8-216F-4C46-BE60-1C840DD6C611}" srcOrd="0" destOrd="4" presId="urn:microsoft.com/office/officeart/2005/8/layout/hList1"/>
    <dgm:cxn modelId="{623AF4F7-0F3D-4487-8B9C-0A856E87E541}" srcId="{2240C7F5-372A-40C7-8AD7-49992E47C034}" destId="{AAE79176-37D4-47FD-995E-980EADA40B75}" srcOrd="2" destOrd="0" parTransId="{0D141BDB-1435-44F6-8ABB-4F63767AB528}" sibTransId="{FD526B54-6000-4834-AB26-0EC336095680}"/>
    <dgm:cxn modelId="{6AE6EB55-5AAD-45B3-9B31-AABB3A492962}" type="presOf" srcId="{5CB234DC-1ACB-405A-B298-4F6367E48022}" destId="{21EE122A-ABA2-4B87-B4E3-EFA9A5EB881C}" srcOrd="0" destOrd="8" presId="urn:microsoft.com/office/officeart/2005/8/layout/hList1"/>
    <dgm:cxn modelId="{E086E408-8300-4B9D-A790-612840183FDD}" srcId="{40A2C747-DCF5-4A7C-943D-90814F5E3ED5}" destId="{9AFE02A2-12C1-4CA9-ABCC-84FF744539E3}" srcOrd="0" destOrd="0" parTransId="{523407BA-FFA2-4888-B019-06F64EADEAF9}" sibTransId="{2A21E239-C3C2-4DDD-8C15-775A34F520DD}"/>
    <dgm:cxn modelId="{12881694-65B3-4C29-A4DC-530C1FBFCF78}" type="presOf" srcId="{FB906943-417A-43F0-A570-FE728F656691}" destId="{36CA73D8-216F-4C46-BE60-1C840DD6C611}" srcOrd="0" destOrd="3" presId="urn:microsoft.com/office/officeart/2005/8/layout/hList1"/>
    <dgm:cxn modelId="{31A420B3-B650-481E-A933-E37F94A8D141}" srcId="{6C63C92E-37E8-4B7A-9485-EC7512809F81}" destId="{33DF4368-A5A9-4057-9592-DF81A0106C0E}" srcOrd="0" destOrd="0" parTransId="{DCE8EA29-0C17-4D46-92DA-BD8BB12939DE}" sibTransId="{48C950A9-8B6A-4F24-8F7B-54ABBB26187F}"/>
    <dgm:cxn modelId="{25923AA7-059A-4080-83C8-D4077F513C0F}" srcId="{8919A4C3-ABD4-4374-ABF1-4FF3BA5334FB}" destId="{40A2C747-DCF5-4A7C-943D-90814F5E3ED5}" srcOrd="1" destOrd="0" parTransId="{5AF2DD65-22C4-45C1-B8DD-C5579F304E05}" sibTransId="{61D757C5-3F3D-4EC9-B70E-F98D9469AA59}"/>
    <dgm:cxn modelId="{58B63747-0AE0-43F7-8985-72907B29CFE1}" type="presOf" srcId="{6C63C92E-37E8-4B7A-9485-EC7512809F81}" destId="{7958F61C-4F31-4871-9881-366986B410E0}" srcOrd="0" destOrd="0" presId="urn:microsoft.com/office/officeart/2005/8/layout/hList1"/>
    <dgm:cxn modelId="{D24692D4-3695-4703-9FF6-5FA6F494C0BF}" srcId="{2240C7F5-372A-40C7-8AD7-49992E47C034}" destId="{78B321AE-22CB-442F-9756-F62FA9797286}" srcOrd="1" destOrd="0" parTransId="{45F1B64D-1205-4178-82EC-87C686354D76}" sibTransId="{6A3B5ABB-62D9-4E88-99DF-1AFA0B238F8F}"/>
    <dgm:cxn modelId="{C0D8C2AF-E76C-4D0C-B3C3-F89AA3C593DB}" type="presOf" srcId="{4E5DB2DB-15AA-4E44-972E-2D83F77D0829}" destId="{DCA3EF16-35B2-42C2-AB7B-F1DA4966C070}" srcOrd="0" destOrd="3" presId="urn:microsoft.com/office/officeart/2005/8/layout/hList1"/>
    <dgm:cxn modelId="{B836B533-EDBB-4D44-8EA1-564A4001D453}" srcId="{40A2C747-DCF5-4A7C-943D-90814F5E3ED5}" destId="{6EE7D930-FA63-4648-808C-DCB8901CC47E}" srcOrd="9" destOrd="0" parTransId="{3689763A-6653-4813-8CA8-74FF6C45FD00}" sibTransId="{154D7EEC-DCC1-45C5-96CA-E431B1CDB0DB}"/>
    <dgm:cxn modelId="{70ECAE08-9784-4CB0-A0DF-231ED4F9B100}" type="presOf" srcId="{2240C7F5-372A-40C7-8AD7-49992E47C034}" destId="{CB1560C2-E1E7-414C-8967-AD8A687F2DF7}" srcOrd="0" destOrd="0" presId="urn:microsoft.com/office/officeart/2005/8/layout/hList1"/>
    <dgm:cxn modelId="{6A7C9D91-203A-493E-9471-C929818BCA64}" type="presOf" srcId="{EDFD863A-EE59-45FF-953B-E30B7D3DEED7}" destId="{36CA73D8-216F-4C46-BE60-1C840DD6C611}" srcOrd="0" destOrd="1" presId="urn:microsoft.com/office/officeart/2005/8/layout/hList1"/>
    <dgm:cxn modelId="{E6E6086C-7D25-49DD-9D1B-058CF8510399}" type="presOf" srcId="{5F50C7A9-B2C0-4E62-9DF9-5EF359F2B5F1}" destId="{21EE122A-ABA2-4B87-B4E3-EFA9A5EB881C}" srcOrd="0" destOrd="6" presId="urn:microsoft.com/office/officeart/2005/8/layout/hList1"/>
    <dgm:cxn modelId="{592A77AA-4394-4F94-B23F-7B2B9D78E324}" type="presParOf" srcId="{31DAD426-8E89-4563-A41C-96F8A4BE42A3}" destId="{63733F57-EDC5-458D-B12D-259FA246155A}" srcOrd="0" destOrd="0" presId="urn:microsoft.com/office/officeart/2005/8/layout/hList1"/>
    <dgm:cxn modelId="{65354A45-8189-48E1-966A-B1AC31C23894}" type="presParOf" srcId="{63733F57-EDC5-458D-B12D-259FA246155A}" destId="{CB1560C2-E1E7-414C-8967-AD8A687F2DF7}" srcOrd="0" destOrd="0" presId="urn:microsoft.com/office/officeart/2005/8/layout/hList1"/>
    <dgm:cxn modelId="{1B0CF932-CB2E-4C03-9400-EB2BD3353575}" type="presParOf" srcId="{63733F57-EDC5-458D-B12D-259FA246155A}" destId="{DCA3EF16-35B2-42C2-AB7B-F1DA4966C070}" srcOrd="1" destOrd="0" presId="urn:microsoft.com/office/officeart/2005/8/layout/hList1"/>
    <dgm:cxn modelId="{45CA922B-53CD-4A02-BE80-1FFDBCB10FBA}" type="presParOf" srcId="{31DAD426-8E89-4563-A41C-96F8A4BE42A3}" destId="{9ED30179-E58A-48D9-BED6-7559684C173C}" srcOrd="1" destOrd="0" presId="urn:microsoft.com/office/officeart/2005/8/layout/hList1"/>
    <dgm:cxn modelId="{092747E6-66DF-4218-B4B1-E20A4F9A30CE}" type="presParOf" srcId="{31DAD426-8E89-4563-A41C-96F8A4BE42A3}" destId="{67A9CC66-1EE6-4207-A7BE-96206FC5C4F3}" srcOrd="2" destOrd="0" presId="urn:microsoft.com/office/officeart/2005/8/layout/hList1"/>
    <dgm:cxn modelId="{9DFE30BB-39D0-4F67-AE38-3596876B1C8B}" type="presParOf" srcId="{67A9CC66-1EE6-4207-A7BE-96206FC5C4F3}" destId="{8D792181-74E2-40EB-B208-8797CD8E586C}" srcOrd="0" destOrd="0" presId="urn:microsoft.com/office/officeart/2005/8/layout/hList1"/>
    <dgm:cxn modelId="{DBFCC1F4-6890-4D60-ADA2-8C85D4D5B4DA}" type="presParOf" srcId="{67A9CC66-1EE6-4207-A7BE-96206FC5C4F3}" destId="{21EE122A-ABA2-4B87-B4E3-EFA9A5EB881C}" srcOrd="1" destOrd="0" presId="urn:microsoft.com/office/officeart/2005/8/layout/hList1"/>
    <dgm:cxn modelId="{9E02E58F-6500-4949-87D4-B0431D680354}" type="presParOf" srcId="{31DAD426-8E89-4563-A41C-96F8A4BE42A3}" destId="{C116C72D-643C-45FB-943F-E9AD8DBF1044}" srcOrd="3" destOrd="0" presId="urn:microsoft.com/office/officeart/2005/8/layout/hList1"/>
    <dgm:cxn modelId="{EF4B8D14-D219-4082-BB6D-3D4B0DE0370D}" type="presParOf" srcId="{31DAD426-8E89-4563-A41C-96F8A4BE42A3}" destId="{143F4BA1-8830-4294-ACB8-48CB10BD7786}" srcOrd="4" destOrd="0" presId="urn:microsoft.com/office/officeart/2005/8/layout/hList1"/>
    <dgm:cxn modelId="{D8BB6FF9-E28A-4D4A-86AE-C14AAF9E7B83}" type="presParOf" srcId="{143F4BA1-8830-4294-ACB8-48CB10BD7786}" destId="{7958F61C-4F31-4871-9881-366986B410E0}" srcOrd="0" destOrd="0" presId="urn:microsoft.com/office/officeart/2005/8/layout/hList1"/>
    <dgm:cxn modelId="{1D29A8C8-732B-4A80-9181-00E52E8BD1D5}" type="presParOf" srcId="{143F4BA1-8830-4294-ACB8-48CB10BD7786}" destId="{36CA73D8-216F-4C46-BE60-1C840DD6C6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560C2-E1E7-414C-8967-AD8A687F2DF7}">
      <dsp:nvSpPr>
        <dsp:cNvPr id="0" name=""/>
        <dsp:cNvSpPr/>
      </dsp:nvSpPr>
      <dsp:spPr>
        <a:xfrm>
          <a:off x="2565" y="125226"/>
          <a:ext cx="2501152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Struttura</a:t>
          </a:r>
          <a:endParaRPr lang="it-IT" sz="1600" kern="1200" dirty="0"/>
        </a:p>
      </dsp:txBody>
      <dsp:txXfrm>
        <a:off x="2565" y="125226"/>
        <a:ext cx="2501152" cy="460800"/>
      </dsp:txXfrm>
    </dsp:sp>
    <dsp:sp modelId="{DCA3EF16-35B2-42C2-AB7B-F1DA4966C070}">
      <dsp:nvSpPr>
        <dsp:cNvPr id="0" name=""/>
        <dsp:cNvSpPr/>
      </dsp:nvSpPr>
      <dsp:spPr>
        <a:xfrm>
          <a:off x="2565" y="589741"/>
          <a:ext cx="2501152" cy="310145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Capitale attrezzature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Personale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Manutenzione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Gestione della catena di fornitura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…</a:t>
          </a:r>
          <a:endParaRPr lang="it-IT" sz="1600" kern="1200" dirty="0"/>
        </a:p>
      </dsp:txBody>
      <dsp:txXfrm>
        <a:off x="2565" y="589741"/>
        <a:ext cx="2501152" cy="3101456"/>
      </dsp:txXfrm>
    </dsp:sp>
    <dsp:sp modelId="{8D792181-74E2-40EB-B208-8797CD8E586C}">
      <dsp:nvSpPr>
        <dsp:cNvPr id="0" name=""/>
        <dsp:cNvSpPr/>
      </dsp:nvSpPr>
      <dsp:spPr>
        <a:xfrm>
          <a:off x="2853879" y="123368"/>
          <a:ext cx="2501152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Processo</a:t>
          </a:r>
          <a:endParaRPr lang="it-IT" sz="1600" kern="1200" dirty="0"/>
        </a:p>
      </dsp:txBody>
      <dsp:txXfrm>
        <a:off x="2853879" y="123368"/>
        <a:ext cx="2501152" cy="460800"/>
      </dsp:txXfrm>
    </dsp:sp>
    <dsp:sp modelId="{21EE122A-ABA2-4B87-B4E3-EFA9A5EB881C}">
      <dsp:nvSpPr>
        <dsp:cNvPr id="0" name=""/>
        <dsp:cNvSpPr/>
      </dsp:nvSpPr>
      <dsp:spPr>
        <a:xfrm>
          <a:off x="2853879" y="584168"/>
          <a:ext cx="2501152" cy="310888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Attitudini del personale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Monitoraggio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Protocolli di ammissione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Visite quotidiane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Conferenze sui casi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err="1" smtClean="0"/>
            <a:t>Sedazione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Comfort alberghieri 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Intervento terapeutico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Degenza in TI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i="0" kern="1200" dirty="0" smtClean="0">
              <a:solidFill>
                <a:srgbClr val="FF0000"/>
              </a:solidFill>
            </a:rPr>
            <a:t>Fattori del paziente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…</a:t>
          </a:r>
          <a:endParaRPr lang="it-IT" sz="1600" i="0" kern="1200" dirty="0"/>
        </a:p>
      </dsp:txBody>
      <dsp:txXfrm>
        <a:off x="2853879" y="584168"/>
        <a:ext cx="2501152" cy="3108886"/>
      </dsp:txXfrm>
    </dsp:sp>
    <dsp:sp modelId="{7958F61C-4F31-4871-9881-366986B410E0}">
      <dsp:nvSpPr>
        <dsp:cNvPr id="0" name=""/>
        <dsp:cNvSpPr/>
      </dsp:nvSpPr>
      <dsp:spPr>
        <a:xfrm>
          <a:off x="5705193" y="123368"/>
          <a:ext cx="2501152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/>
            <a:t>Outcome</a:t>
          </a:r>
          <a:endParaRPr lang="it-IT" sz="1600" kern="1200" dirty="0"/>
        </a:p>
      </dsp:txBody>
      <dsp:txXfrm>
        <a:off x="5705193" y="123368"/>
        <a:ext cx="2501152" cy="460800"/>
      </dsp:txXfrm>
    </dsp:sp>
    <dsp:sp modelId="{36CA73D8-216F-4C46-BE60-1C840DD6C611}">
      <dsp:nvSpPr>
        <dsp:cNvPr id="0" name=""/>
        <dsp:cNvSpPr/>
      </dsp:nvSpPr>
      <dsp:spPr>
        <a:xfrm>
          <a:off x="5705193" y="584168"/>
          <a:ext cx="2501152" cy="310888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err="1" smtClean="0"/>
            <a:t>Complicazioni</a:t>
          </a:r>
          <a:r>
            <a:rPr lang="en-US" sz="1600" i="0" kern="1200" dirty="0" smtClean="0"/>
            <a:t>;</a:t>
          </a:r>
          <a:endParaRPr lang="it-IT" sz="1600" b="1" i="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err="1" smtClean="0"/>
            <a:t>Infezioni</a:t>
          </a:r>
          <a:r>
            <a:rPr lang="en-US" sz="1600" i="0" kern="1200" dirty="0" smtClean="0"/>
            <a:t>;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err="1" smtClean="0"/>
            <a:t>Farmaci</a:t>
          </a:r>
          <a:r>
            <a:rPr lang="en-US" sz="1600" i="0" kern="1200" dirty="0" smtClean="0"/>
            <a:t> </a:t>
          </a:r>
          <a:r>
            <a:rPr lang="en-US" sz="1600" i="0" kern="1200" dirty="0" err="1" smtClean="0"/>
            <a:t>antimicrobici</a:t>
          </a:r>
          <a:r>
            <a:rPr lang="en-US" sz="1600" i="0" kern="1200" dirty="0" smtClean="0"/>
            <a:t>;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Nutrizione del paziente</a:t>
          </a:r>
          <a:endParaRPr lang="it-IT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0" kern="1200" dirty="0" smtClean="0"/>
            <a:t>…</a:t>
          </a:r>
          <a:endParaRPr lang="it-IT" sz="1600" i="0" kern="1200" dirty="0"/>
        </a:p>
      </dsp:txBody>
      <dsp:txXfrm>
        <a:off x="5705193" y="584168"/>
        <a:ext cx="2501152" cy="3108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349FD493-0763-44AB-AE29-3A38022C49A1}" type="datetimeFigureOut">
              <a:rPr lang="it-IT" smtClean="0"/>
              <a:pPr/>
              <a:t>20/09/2012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6AE8C60E-A708-46E8-B2E9-8E5CD198978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653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008044D7-73F7-4956-B412-E5DC9C1A0A94}" type="datetimeFigureOut">
              <a:rPr lang="it-IT" smtClean="0"/>
              <a:pPr/>
              <a:t>20/09/2012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184" tIns="45592" rIns="91184" bIns="4559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93478C84-0CEF-4620-B4D2-25C3C682D5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3554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6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41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E32A-7BC0-4313-8047-D8DE00A728E1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BEE8-F017-47A8-87BE-9675FC0E4942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B1BF-C83F-4BA5-AFA5-7B665D49015F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7E71-E0C6-468A-BE73-2F2A5D10C598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E50-6231-448C-9111-B5E758C59213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81B6-EFBF-4E2A-9104-55FF66097A40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A6C-A2DC-4955-B0D1-930FABAE89C4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EBCB-F8F0-439D-B801-937EA0C2F90C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2AA3-1CF3-4ED0-A831-90A27F082F63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2E8-B6B2-4E9E-B0DC-60F553AF60B5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A2E3-887C-43A9-BC9D-4B8B2825DC14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clemente@isib.cnr.it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isib.cnr.it/People/clemente.php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6B63-F16D-4CA3-9831-5934A5C90DF1}" type="datetime1">
              <a:rPr lang="it-IT" smtClean="0"/>
              <a:pPr/>
              <a:t>20/09/2012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65E2-CFDC-4DF0-A58B-96845AA4F3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13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14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14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5877272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 userDrawn="1"/>
        </p:nvCxnSpPr>
        <p:spPr>
          <a:xfrm>
            <a:off x="0" y="587727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ib.cnr.it/People/clemente.php" TargetMode="External"/><Relationship Id="rId5" Type="http://schemas.openxmlformats.org/officeDocument/2006/relationships/hyperlink" Target="mailto:clemente@isib.cnr.i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b.cnr.it/People/clemente.php" TargetMode="External"/><Relationship Id="rId2" Type="http://schemas.openxmlformats.org/officeDocument/2006/relationships/hyperlink" Target="mailto:clemente@isib.cnr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75.png"/><Relationship Id="rId7" Type="http://schemas.openxmlformats.org/officeDocument/2006/relationships/package" Target="../embeddings/Documento_con_attivazione_macro_di_Microsoft_Word4.docm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2.emf"/><Relationship Id="rId5" Type="http://schemas.openxmlformats.org/officeDocument/2006/relationships/package" Target="../embeddings/Documento_di_Microsoft_Word3.docx"/><Relationship Id="rId10" Type="http://schemas.openxmlformats.org/officeDocument/2006/relationships/image" Target="../media/image74.emf"/><Relationship Id="rId4" Type="http://schemas.openxmlformats.org/officeDocument/2006/relationships/image" Target="../media/image76.png"/><Relationship Id="rId9" Type="http://schemas.openxmlformats.org/officeDocument/2006/relationships/package" Target="../embeddings/Documento_di_Microsoft_Word5.docx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.emf"/><Relationship Id="rId5" Type="http://schemas.openxmlformats.org/officeDocument/2006/relationships/package" Target="../embeddings/Documento_di_Microsoft_Word7.docx"/><Relationship Id="rId4" Type="http://schemas.openxmlformats.org/officeDocument/2006/relationships/image" Target="../media/image7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827584" y="2060848"/>
            <a:ext cx="7776393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modello per la qualificazione di una terapia intensiva postoperatoria 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cardiochirurgica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536" y="188640"/>
            <a:ext cx="1384912" cy="112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92696"/>
            <a:ext cx="2419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403648" y="3861048"/>
            <a:ext cx="662473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Fabrizio Clemente </a:t>
            </a:r>
          </a:p>
          <a:p>
            <a:pPr algn="ctr"/>
            <a:r>
              <a:rPr lang="it-IT" sz="2400" dirty="0" smtClean="0"/>
              <a:t>Istituto di Ingegneria </a:t>
            </a:r>
            <a:r>
              <a:rPr lang="it-IT" sz="2400" dirty="0" err="1" smtClean="0"/>
              <a:t>Biomedica</a:t>
            </a:r>
            <a:r>
              <a:rPr lang="it-IT" sz="2400" dirty="0" smtClean="0"/>
              <a:t> (</a:t>
            </a:r>
            <a:r>
              <a:rPr lang="it-IT" sz="2400" dirty="0" err="1" smtClean="0"/>
              <a:t>ISiB-CNR</a:t>
            </a:r>
            <a:r>
              <a:rPr lang="it-IT" sz="2400" dirty="0" smtClean="0"/>
              <a:t>)</a:t>
            </a:r>
          </a:p>
          <a:p>
            <a:pPr algn="ctr"/>
            <a:r>
              <a:rPr lang="it-IT" sz="2400" dirty="0" smtClean="0"/>
              <a:t>Roma</a:t>
            </a:r>
          </a:p>
          <a:p>
            <a:pPr algn="ctr"/>
            <a:endParaRPr lang="it-IT" sz="1600" b="1" dirty="0" smtClean="0"/>
          </a:p>
          <a:p>
            <a:pPr algn="r"/>
            <a:r>
              <a:rPr lang="it-IT" sz="1600" dirty="0" smtClean="0">
                <a:hlinkClick r:id="rId5" tooltip="mailto:clemente@isib.cnr.it"/>
              </a:rPr>
              <a:t>clemente@isib.cnr.it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>
                <a:hlinkClick r:id="rId6" tooltip="http://www.isib.cnr.it/People/clemente.html"/>
              </a:rPr>
              <a:t>http://www.isib.cnr.it/People/</a:t>
            </a:r>
            <a:r>
              <a:rPr lang="it-IT" sz="1600" dirty="0" err="1" smtClean="0">
                <a:hlinkClick r:id="rId6" tooltip="http://www.isib.cnr.it/People/clemente.html"/>
              </a:rPr>
              <a:t>clemente.php</a:t>
            </a:r>
            <a:endParaRPr lang="it-IT" sz="1600" dirty="0" smtClean="0"/>
          </a:p>
          <a:p>
            <a:pPr algn="ctr"/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2038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1600" y="5949280"/>
            <a:ext cx="7457324" cy="834292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339752" y="155679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“La Sicurezza nelle Cure” –  Napoli, 20 settembre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ccia a destra 8"/>
          <p:cNvSpPr/>
          <p:nvPr/>
        </p:nvSpPr>
        <p:spPr>
          <a:xfrm flipV="1">
            <a:off x="3203848" y="5085181"/>
            <a:ext cx="3328372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Rettangolo 9"/>
          <p:cNvSpPr/>
          <p:nvPr/>
        </p:nvSpPr>
        <p:spPr>
          <a:xfrm>
            <a:off x="4494988" y="2780929"/>
            <a:ext cx="2518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Una buona capacità strutturale  ed una corretta applicazione di processi appropriati aumentano la probabilità di migliorare lo stato di salute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660232" y="4437113"/>
            <a:ext cx="2232248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Gli outcome possono essere utilizzati per fornire informazioni sulla performance complessiva del sistema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71600" y="1196752"/>
            <a:ext cx="74295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Valutare la qualità significa misurare ciascuno degli elementi del sistema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fare questo è necessario costruire un insieme di indicatori, cioè di informazioni sintetiche in grado di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misurare i fenomeni da tenere sotto osservazione.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olo 8"/>
          <p:cNvSpPr txBox="1">
            <a:spLocks/>
          </p:cNvSpPr>
          <p:nvPr/>
        </p:nvSpPr>
        <p:spPr>
          <a:xfrm>
            <a:off x="323528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Modello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164288" y="3429000"/>
            <a:ext cx="173637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/>
              <a:t>…esempi…</a:t>
            </a:r>
            <a:endParaRPr lang="it-IT" sz="2800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48745"/>
            <a:ext cx="2232248" cy="3356519"/>
          </a:xfrm>
          <a:prstGeom prst="rect">
            <a:avLst/>
          </a:prstGeom>
          <a:noFill/>
          <a:ln w="31750" cap="rnd">
            <a:solidFill>
              <a:srgbClr val="FFC000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ccia a destra 13"/>
          <p:cNvSpPr/>
          <p:nvPr/>
        </p:nvSpPr>
        <p:spPr>
          <a:xfrm flipV="1">
            <a:off x="2369468" y="2996951"/>
            <a:ext cx="2011220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/>
        </p:nvSpPr>
        <p:spPr bwMode="auto">
          <a:xfrm>
            <a:off x="395536" y="188640"/>
            <a:ext cx="8424936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SERVICE PER DUE TERAPIE INTENSIVE POST-OPERATORIE</a:t>
            </a:r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79" name="CasellaDiTesto 2"/>
          <p:cNvSpPr txBox="1">
            <a:spLocks noChangeArrowheads="1"/>
          </p:cNvSpPr>
          <p:nvPr/>
        </p:nvSpPr>
        <p:spPr bwMode="auto">
          <a:xfrm>
            <a:off x="1115617" y="1268760"/>
            <a:ext cx="28803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latin typeface="Constantia" pitchFamily="18" charset="0"/>
              </a:rPr>
              <a:t>TIPO A: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5 posti letto</a:t>
            </a:r>
          </a:p>
          <a:p>
            <a:pPr>
              <a:lnSpc>
                <a:spcPct val="75000"/>
              </a:lnSpc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 responsabile medico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7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 coordinatore infermiere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11 infermieri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3 ausiliari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Circa 350 interventi di CC/anno</a:t>
            </a:r>
          </a:p>
          <a:p>
            <a:pPr>
              <a:lnSpc>
                <a:spcPct val="85000"/>
              </a:lnSpc>
            </a:pPr>
            <a:endParaRPr lang="it-IT" dirty="0">
              <a:latin typeface="Constantia" pitchFamily="18" charset="0"/>
            </a:endParaRPr>
          </a:p>
          <a:p>
            <a:pPr>
              <a:lnSpc>
                <a:spcPct val="110000"/>
              </a:lnSpc>
            </a:pPr>
            <a:endParaRPr lang="it-IT" sz="2000" dirty="0"/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4860032" y="1268760"/>
            <a:ext cx="2880320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latin typeface="Constantia" pitchFamily="18" charset="0"/>
              </a:rPr>
              <a:t>TIPO B: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11 posti letto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20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36 infermieri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Circa 1000 interventi di CC/anno</a:t>
            </a:r>
          </a:p>
        </p:txBody>
      </p:sp>
      <p:sp>
        <p:nvSpPr>
          <p:cNvPr id="7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smtClean="0">
                <a:solidFill>
                  <a:schemeClr val="tx1"/>
                </a:solidFill>
              </a:rPr>
              <a:t>Un modello per la qualificazione di una terapia intensiva postoperatoria cardiochirurgica </a:t>
            </a:r>
          </a:p>
          <a:p>
            <a:r>
              <a:rPr lang="it-IT" sz="1200" b="1" smtClean="0">
                <a:solidFill>
                  <a:schemeClr val="tx1"/>
                </a:solidFill>
              </a:rPr>
              <a:t>Fabrizio Clemente - Istituto di Ingegneria Biomedica (ISiB-CNR) - Roma</a:t>
            </a:r>
          </a:p>
          <a:p>
            <a:endParaRPr lang="it-IT" sz="1200" smtClean="0"/>
          </a:p>
          <a:p>
            <a:r>
              <a:rPr lang="it-IT" sz="1200" b="1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3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400" b="1" i="1" dirty="0" smtClean="0"/>
              <a:t>Strumenti: DMAIC -</a:t>
            </a:r>
            <a:r>
              <a:rPr lang="it-IT" sz="4400" dirty="0" smtClean="0"/>
              <a:t> Utilizzato per il </a:t>
            </a:r>
            <a:r>
              <a:rPr lang="it-IT" sz="4400" b="1" dirty="0" smtClean="0"/>
              <a:t>miglioramento incrementale</a:t>
            </a:r>
            <a:r>
              <a:rPr lang="it-IT" sz="4400" dirty="0" smtClean="0"/>
              <a:t> delle prestazioni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20480" y="1424519"/>
            <a:ext cx="1658154" cy="708337"/>
          </a:xfrm>
          <a:prstGeom prst="chevron">
            <a:avLst>
              <a:gd name="adj" fmla="val 280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10800" rIns="18000" bIns="10800" anchor="ctr" anchorCtr="1"/>
          <a:lstStyle/>
          <a:p>
            <a:pPr marL="185738" algn="l"/>
            <a:r>
              <a:rPr lang="it-IT" b="1" i="1" u="sng"/>
              <a:t>Define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210211" y="1400212"/>
            <a:ext cx="1658155" cy="708337"/>
          </a:xfrm>
          <a:prstGeom prst="chevron">
            <a:avLst>
              <a:gd name="adj" fmla="val 280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10800" rIns="18000" bIns="10800" anchor="ctr" anchorCtr="1"/>
          <a:lstStyle/>
          <a:p>
            <a:pPr marL="185738" algn="l"/>
            <a:r>
              <a:rPr lang="it-IT" b="1" i="1" u="sng" dirty="0" err="1"/>
              <a:t>Measure</a:t>
            </a:r>
            <a:endParaRPr lang="it-IT" b="1" i="1" u="sng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853077" y="1400212"/>
            <a:ext cx="1658155" cy="708337"/>
          </a:xfrm>
          <a:prstGeom prst="chevron">
            <a:avLst>
              <a:gd name="adj" fmla="val 280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0800" rIns="18000" bIns="10800" anchor="ctr" anchorCtr="1"/>
          <a:lstStyle/>
          <a:p>
            <a:pPr marL="290513" algn="l"/>
            <a:r>
              <a:rPr lang="it-IT" b="1" i="1" u="sng"/>
              <a:t>Analyze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95943" y="1400212"/>
            <a:ext cx="1658155" cy="708337"/>
          </a:xfrm>
          <a:prstGeom prst="chevron">
            <a:avLst>
              <a:gd name="adj" fmla="val 280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0800" rIns="18000" bIns="10800" anchor="ctr" anchorCtr="1"/>
          <a:lstStyle/>
          <a:p>
            <a:pPr marL="185738" algn="l"/>
            <a:r>
              <a:rPr lang="it-IT" b="1" i="1" u="sng" dirty="0" err="1"/>
              <a:t>Improve</a:t>
            </a:r>
            <a:endParaRPr lang="it-IT" b="1" i="1" u="sng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138809" y="1400212"/>
            <a:ext cx="1658155" cy="708337"/>
          </a:xfrm>
          <a:prstGeom prst="chevron">
            <a:avLst>
              <a:gd name="adj" fmla="val 280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0800" rIns="18000" bIns="10800" anchor="ctr" anchorCtr="1"/>
          <a:lstStyle/>
          <a:p>
            <a:pPr marL="185738" algn="l"/>
            <a:r>
              <a:rPr lang="it-IT" b="1" i="1" u="sng" dirty="0" err="1"/>
              <a:t>Control</a:t>
            </a:r>
            <a:endParaRPr lang="it-IT" b="1" i="1" u="sng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123728" y="2271989"/>
            <a:ext cx="6577024" cy="353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it-IT" sz="2000" dirty="0">
                <a:solidFill>
                  <a:srgbClr val="FF6600"/>
                </a:solidFill>
              </a:rPr>
              <a:t>Circoscrivere il progetto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it-IT" sz="2000" dirty="0">
                <a:solidFill>
                  <a:srgbClr val="FF6600"/>
                </a:solidFill>
              </a:rPr>
              <a:t>Definire difetto e unità di misura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it-IT" sz="800" dirty="0">
              <a:solidFill>
                <a:srgbClr val="FF6600"/>
              </a:solidFill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it-IT" sz="2000" dirty="0">
                <a:solidFill>
                  <a:srgbClr val="FF6600"/>
                </a:solidFill>
              </a:rPr>
              <a:t>Descrivere il processo attuale e misurarne le prestazioni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it-IT" sz="800" dirty="0">
              <a:solidFill>
                <a:srgbClr val="FF6600"/>
              </a:solidFill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it-IT" sz="2000" dirty="0">
                <a:solidFill>
                  <a:srgbClr val="FF6600"/>
                </a:solidFill>
              </a:rPr>
              <a:t>Determinare le possibili X; l’importanza di ciascuna; le priorità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it-IT" sz="1000" dirty="0">
              <a:solidFill>
                <a:srgbClr val="FF6600"/>
              </a:solidFill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it-IT" sz="2000" dirty="0" smtClean="0">
                <a:solidFill>
                  <a:srgbClr val="FF6600"/>
                </a:solidFill>
              </a:rPr>
              <a:t>Implementare </a:t>
            </a:r>
            <a:r>
              <a:rPr lang="it-IT" sz="2000" dirty="0">
                <a:solidFill>
                  <a:srgbClr val="FF6600"/>
                </a:solidFill>
              </a:rPr>
              <a:t>miglioramenti del processo per le X importanti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it-IT" sz="800" dirty="0">
              <a:solidFill>
                <a:srgbClr val="FF6600"/>
              </a:solidFill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it-IT" sz="2000" dirty="0">
                <a:solidFill>
                  <a:srgbClr val="FF6600"/>
                </a:solidFill>
              </a:rPr>
              <a:t>Formalizzare le modifiche per prevenire la ricorrenza dei difetti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895320" y="2276872"/>
            <a:ext cx="11564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err="1">
                <a:solidFill>
                  <a:srgbClr val="FF0000"/>
                </a:solidFill>
              </a:rPr>
              <a:t>Define</a:t>
            </a:r>
            <a:endParaRPr lang="it-IT" sz="20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endParaRPr lang="it-IT" sz="14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endParaRPr lang="it-IT" sz="14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err="1">
                <a:solidFill>
                  <a:srgbClr val="FF0000"/>
                </a:solidFill>
              </a:rPr>
              <a:t>Measure</a:t>
            </a:r>
            <a:endParaRPr lang="it-IT" sz="20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endParaRPr lang="it-IT" sz="9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err="1">
                <a:solidFill>
                  <a:srgbClr val="FF0000"/>
                </a:solidFill>
              </a:rPr>
              <a:t>Analyze</a:t>
            </a:r>
            <a:endParaRPr lang="it-IT" sz="20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endParaRPr lang="it-IT" sz="10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err="1" smtClean="0">
                <a:solidFill>
                  <a:srgbClr val="FF0000"/>
                </a:solidFill>
              </a:rPr>
              <a:t>Improve</a:t>
            </a:r>
            <a:endParaRPr lang="it-IT" sz="20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endParaRPr lang="it-IT" sz="700" b="1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err="1">
                <a:solidFill>
                  <a:srgbClr val="FF0000"/>
                </a:solidFill>
              </a:rPr>
              <a:t>Control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DIAGRAMMA CAUSA-EFFETTO MODIFICA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177" y="1038335"/>
            <a:ext cx="3168352" cy="26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3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Strumenti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: controllo statistico di processo </a:t>
            </a:r>
            <a:r>
              <a:rPr kumimoji="0" lang="it-IT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(SCP)</a:t>
            </a:r>
            <a:endParaRPr kumimoji="0" lang="it-IT" sz="43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7332" y="3731434"/>
            <a:ext cx="3021092" cy="1947083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3713584"/>
            <a:ext cx="3384376" cy="2091680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41" y="1340768"/>
            <a:ext cx="34817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8"/>
          <p:cNvSpPr txBox="1">
            <a:spLocks/>
          </p:cNvSpPr>
          <p:nvPr/>
        </p:nvSpPr>
        <p:spPr>
          <a:xfrm>
            <a:off x="467544" y="188640"/>
            <a:ext cx="8496944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Terapia Intensiva: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Modello osservato gerarchico per la gestione della 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967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56376" y="5589240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[</a:t>
            </a:r>
            <a:r>
              <a:rPr lang="it-IT" sz="1000" dirty="0" err="1" smtClean="0"/>
              <a:t>Dey</a:t>
            </a:r>
            <a:r>
              <a:rPr lang="it-IT" sz="1000" dirty="0" smtClean="0"/>
              <a:t> </a:t>
            </a:r>
            <a:r>
              <a:rPr lang="it-IT" sz="1000" dirty="0" err="1" smtClean="0"/>
              <a:t>et</a:t>
            </a:r>
            <a:r>
              <a:rPr lang="it-IT" sz="1000" dirty="0" smtClean="0"/>
              <a:t> al, 2006]</a:t>
            </a:r>
            <a:endParaRPr lang="it-IT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8"/>
          <p:cNvSpPr txBox="1">
            <a:spLocks/>
          </p:cNvSpPr>
          <p:nvPr/>
        </p:nvSpPr>
        <p:spPr>
          <a:xfrm>
            <a:off x="543744" y="188640"/>
            <a:ext cx="7992888" cy="1080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Terapia Intensiva: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Approccio per processi – PDCA – ISO 9000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59587" y="5589240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[ISO 9000]</a:t>
            </a:r>
            <a:endParaRPr lang="it-IT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896544"/>
          </a:xfrm>
        </p:spPr>
        <p:txBody>
          <a:bodyPr>
            <a:normAutofit/>
          </a:bodyPr>
          <a:lstStyle/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539552" y="188640"/>
            <a:ext cx="8424936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Sanità: </a:t>
            </a:r>
            <a:r>
              <a:rPr kumimoji="0" lang="it-IT" sz="43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Indicatori - Sintesi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43808" y="1556792"/>
            <a:ext cx="331236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Misura della qualità</a:t>
            </a:r>
            <a:endParaRPr lang="it-IT" sz="2400" b="1" dirty="0"/>
          </a:p>
        </p:txBody>
      </p:sp>
      <p:sp>
        <p:nvSpPr>
          <p:cNvPr id="7" name="Freccia a sinistra 6"/>
          <p:cNvSpPr/>
          <p:nvPr/>
        </p:nvSpPr>
        <p:spPr>
          <a:xfrm rot="19400440">
            <a:off x="2203647" y="2743598"/>
            <a:ext cx="1224136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 rot="16200000">
            <a:off x="3887924" y="3248980"/>
            <a:ext cx="1224136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1115616" y="3645024"/>
            <a:ext cx="1728192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Struttura</a:t>
            </a:r>
            <a:endParaRPr lang="it-IT" sz="2400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3707904" y="4293096"/>
            <a:ext cx="1728192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Processo</a:t>
            </a:r>
            <a:endParaRPr lang="it-IT" sz="240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6012160" y="3645024"/>
            <a:ext cx="1728192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Outcome</a:t>
            </a:r>
            <a:endParaRPr lang="it-IT" sz="2400" dirty="0"/>
          </a:p>
        </p:txBody>
      </p:sp>
      <p:sp>
        <p:nvSpPr>
          <p:cNvPr id="11" name="Freccia a sinistra 10"/>
          <p:cNvSpPr/>
          <p:nvPr/>
        </p:nvSpPr>
        <p:spPr>
          <a:xfrm rot="13147308">
            <a:off x="5363171" y="2731194"/>
            <a:ext cx="1224136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8"/>
          <p:cNvSpPr txBox="1">
            <a:spLocks/>
          </p:cNvSpPr>
          <p:nvPr/>
        </p:nvSpPr>
        <p:spPr>
          <a:xfrm>
            <a:off x="467544" y="188640"/>
            <a:ext cx="8424936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Terapia Intensiva: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Indicatori di qualità</a:t>
            </a:r>
            <a:r>
              <a:rPr lang="it-IT" sz="43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in 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4076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987684" y="5589240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[de </a:t>
            </a:r>
            <a:r>
              <a:rPr lang="it-IT" sz="1000" dirty="0" err="1" smtClean="0"/>
              <a:t>Vos</a:t>
            </a:r>
            <a:r>
              <a:rPr lang="it-IT" sz="1000" dirty="0" smtClean="0"/>
              <a:t> </a:t>
            </a:r>
            <a:r>
              <a:rPr lang="it-IT" sz="1000" dirty="0" err="1" smtClean="0"/>
              <a:t>et</a:t>
            </a:r>
            <a:r>
              <a:rPr lang="it-IT" sz="1000" dirty="0" smtClean="0"/>
              <a:t> al, 2007]</a:t>
            </a:r>
            <a:endParaRPr lang="it-IT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8"/>
          <p:cNvSpPr txBox="1">
            <a:spLocks/>
          </p:cNvSpPr>
          <p:nvPr/>
        </p:nvSpPr>
        <p:spPr>
          <a:xfrm>
            <a:off x="467544" y="188640"/>
            <a:ext cx="8424936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Terapia Intensiva: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Indicatori di qualità</a:t>
            </a:r>
            <a:r>
              <a:rPr lang="it-IT" sz="43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in 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50328498"/>
              </p:ext>
            </p:extLst>
          </p:nvPr>
        </p:nvGraphicFramePr>
        <p:xfrm>
          <a:off x="611560" y="1628800"/>
          <a:ext cx="82089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7704" y="2852936"/>
            <a:ext cx="7025984" cy="3000400"/>
          </a:xfrm>
        </p:spPr>
        <p:txBody>
          <a:bodyPr/>
          <a:lstStyle/>
          <a:p>
            <a:endParaRPr lang="it-IT" dirty="0" smtClean="0"/>
          </a:p>
        </p:txBody>
      </p:sp>
      <p:sp>
        <p:nvSpPr>
          <p:cNvPr id="5" name="Titolo 8"/>
          <p:cNvSpPr txBox="1">
            <a:spLocks/>
          </p:cNvSpPr>
          <p:nvPr/>
        </p:nvSpPr>
        <p:spPr>
          <a:xfrm>
            <a:off x="467544" y="188640"/>
            <a:ext cx="8424936" cy="1584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Terapia Intensiva: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Modello di</a:t>
            </a:r>
            <a:r>
              <a:rPr lang="it-IT" sz="43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interazione tra struttura, processo e </a:t>
            </a:r>
            <a:r>
              <a:rPr lang="it-IT" sz="4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outcome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831410" cy="358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424936" cy="4464496"/>
          </a:xfrm>
        </p:spPr>
        <p:txBody>
          <a:bodyPr>
            <a:normAutofit fontScale="92500" lnSpcReduction="10000"/>
          </a:bodyPr>
          <a:lstStyle/>
          <a:p>
            <a:pPr marL="82550" indent="0" algn="ctr">
              <a:buNone/>
            </a:pPr>
            <a:r>
              <a:rPr lang="it-IT" sz="2400" i="1" dirty="0" smtClean="0"/>
              <a:t>“Diverse formulazioni a seconda del livello di </a:t>
            </a:r>
            <a:r>
              <a:rPr lang="it-IT" sz="2400" b="1" i="1" dirty="0" smtClean="0"/>
              <a:t>posizionamento </a:t>
            </a:r>
            <a:r>
              <a:rPr lang="it-IT" sz="2400" i="1" dirty="0" smtClean="0"/>
              <a:t>nell’ambito del sistema di cura, della sua natura e delle sue caratteristiche.” </a:t>
            </a:r>
          </a:p>
          <a:p>
            <a:pPr marL="82550" indent="0" algn="ctr">
              <a:spcBef>
                <a:spcPts val="0"/>
              </a:spcBef>
              <a:buNone/>
            </a:pPr>
            <a:r>
              <a:rPr lang="it-IT" sz="2400" i="1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it-IT" sz="2400" i="1" dirty="0" err="1" smtClean="0">
                <a:solidFill>
                  <a:schemeClr val="bg1">
                    <a:lumMod val="75000"/>
                  </a:schemeClr>
                </a:solidFill>
              </a:rPr>
              <a:t>Donabedian</a:t>
            </a:r>
            <a:r>
              <a:rPr lang="it-IT" sz="2400" i="1" dirty="0" smtClean="0">
                <a:solidFill>
                  <a:schemeClr val="bg1">
                    <a:lumMod val="75000"/>
                  </a:schemeClr>
                </a:solidFill>
              </a:rPr>
              <a:t>, 1988]</a:t>
            </a:r>
          </a:p>
          <a:p>
            <a:pPr marL="82550" indent="0" algn="ctr">
              <a:buNone/>
            </a:pPr>
            <a:endParaRPr lang="it-IT" sz="2400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400" i="1" dirty="0" smtClean="0"/>
              <a:t>“La qualità deve soddisfare i </a:t>
            </a:r>
            <a:r>
              <a:rPr lang="it-IT" sz="2400" b="1" i="1" dirty="0" smtClean="0"/>
              <a:t>bisogni del cliente</a:t>
            </a:r>
            <a:r>
              <a:rPr lang="it-IT" sz="2400" i="1" dirty="0" smtClean="0"/>
              <a:t> presupponendo che i pazienti abbiano aspettative ragionevoli e comprensibili sull’assistenza sanitaria”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400" i="1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it-IT" sz="2400" i="1" dirty="0" err="1" smtClean="0">
                <a:solidFill>
                  <a:schemeClr val="bg1">
                    <a:lumMod val="75000"/>
                  </a:schemeClr>
                </a:solidFill>
              </a:rPr>
              <a:t>Berwich</a:t>
            </a:r>
            <a:r>
              <a:rPr lang="it-IT" sz="2400" i="1" dirty="0" smtClean="0">
                <a:solidFill>
                  <a:schemeClr val="bg1">
                    <a:lumMod val="75000"/>
                  </a:schemeClr>
                </a:solidFill>
              </a:rPr>
              <a:t>, 1992]</a:t>
            </a:r>
          </a:p>
          <a:p>
            <a:pPr marL="596900" lvl="0" indent="-514350" algn="ctr">
              <a:buFont typeface="+mj-lt"/>
              <a:buAutoNum type="arabicParenR"/>
            </a:pPr>
            <a:endParaRPr lang="it-IT" sz="2400" i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i="1" dirty="0" smtClean="0"/>
              <a:t>“Il grado in cui i servizi sanitari per gli individui e la popolazione incrementano la probabilità </a:t>
            </a:r>
            <a:r>
              <a:rPr lang="it-IT" sz="2400" b="1" i="1" dirty="0" smtClean="0"/>
              <a:t>dei risultati desiderati </a:t>
            </a:r>
            <a:r>
              <a:rPr lang="it-IT" sz="2400" i="1" dirty="0" smtClean="0"/>
              <a:t>e sono coerenti con le </a:t>
            </a:r>
            <a:r>
              <a:rPr lang="it-IT" sz="2400" b="1" i="1" dirty="0" smtClean="0"/>
              <a:t>attuali conoscenze</a:t>
            </a:r>
            <a:r>
              <a:rPr lang="it-IT" sz="2400" i="1" dirty="0" smtClean="0"/>
              <a:t>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i="1" dirty="0" smtClean="0"/>
              <a:t> </a:t>
            </a:r>
            <a:r>
              <a:rPr lang="it-IT" sz="2400" i="1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it-IT" sz="2400" i="1" dirty="0" err="1" smtClean="0">
                <a:solidFill>
                  <a:schemeClr val="bg1">
                    <a:lumMod val="75000"/>
                  </a:schemeClr>
                </a:solidFill>
              </a:rPr>
              <a:t>Institute</a:t>
            </a:r>
            <a:r>
              <a:rPr lang="it-IT" sz="2400" i="1" dirty="0" smtClean="0">
                <a:solidFill>
                  <a:schemeClr val="bg1">
                    <a:lumMod val="75000"/>
                  </a:schemeClr>
                </a:solidFill>
              </a:rPr>
              <a:t> of Medicine, 2001]</a:t>
            </a:r>
          </a:p>
          <a:p>
            <a:pPr marL="596900" lvl="0" indent="-514350">
              <a:buFont typeface="+mj-lt"/>
              <a:buAutoNum type="arabicParenR"/>
            </a:pPr>
            <a:endParaRPr lang="it-IT" sz="2000" dirty="0" smtClean="0"/>
          </a:p>
          <a:p>
            <a:pPr marL="82550" indent="0">
              <a:buNone/>
            </a:pPr>
            <a:endParaRPr lang="it-IT" sz="2800" dirty="0" smtClean="0"/>
          </a:p>
          <a:p>
            <a:pPr marL="82550" indent="0"/>
            <a:endParaRPr lang="it-IT" sz="2800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395536" y="188640"/>
            <a:ext cx="8518202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 in Sanità: Definizioni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/>
        </p:nvSpPr>
        <p:spPr bwMode="auto">
          <a:xfrm>
            <a:off x="395536" y="188640"/>
            <a:ext cx="8424936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SERVICE PER DUE TERAPIE INTENSIVE POST-OPERATORIE</a:t>
            </a:r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79" name="CasellaDiTesto 2"/>
          <p:cNvSpPr txBox="1">
            <a:spLocks noChangeArrowheads="1"/>
          </p:cNvSpPr>
          <p:nvPr/>
        </p:nvSpPr>
        <p:spPr bwMode="auto">
          <a:xfrm>
            <a:off x="1115617" y="1268760"/>
            <a:ext cx="28803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latin typeface="Constantia" pitchFamily="18" charset="0"/>
              </a:rPr>
              <a:t>TIPO A: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5 posti letto</a:t>
            </a:r>
          </a:p>
          <a:p>
            <a:pPr>
              <a:lnSpc>
                <a:spcPct val="75000"/>
              </a:lnSpc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 responsabile medico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7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 coordinatore infermiere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11 infermieri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3 ausiliari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Circa 350 interventi di CC/anno</a:t>
            </a:r>
          </a:p>
          <a:p>
            <a:pPr>
              <a:lnSpc>
                <a:spcPct val="85000"/>
              </a:lnSpc>
            </a:pPr>
            <a:endParaRPr lang="it-IT" dirty="0">
              <a:latin typeface="Constantia" pitchFamily="18" charset="0"/>
            </a:endParaRPr>
          </a:p>
          <a:p>
            <a:pPr>
              <a:lnSpc>
                <a:spcPct val="110000"/>
              </a:lnSpc>
            </a:pPr>
            <a:endParaRPr lang="it-IT" sz="2000" dirty="0"/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4860032" y="1268760"/>
            <a:ext cx="2880320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latin typeface="Constantia" pitchFamily="18" charset="0"/>
              </a:rPr>
              <a:t>TIPO B: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11 posti letto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20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36 infermieri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Circa 1000 interventi di CC/anno</a:t>
            </a:r>
          </a:p>
        </p:txBody>
      </p:sp>
      <p:sp>
        <p:nvSpPr>
          <p:cNvPr id="7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sellaDiTesto 2"/>
          <p:cNvSpPr txBox="1">
            <a:spLocks noChangeArrowheads="1"/>
          </p:cNvSpPr>
          <p:nvPr/>
        </p:nvSpPr>
        <p:spPr bwMode="auto">
          <a:xfrm>
            <a:off x="1115617" y="1268760"/>
            <a:ext cx="28803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TIPO A: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5 posti letto</a:t>
            </a:r>
          </a:p>
          <a:p>
            <a:pPr>
              <a:lnSpc>
                <a:spcPct val="75000"/>
              </a:lnSpc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1 responsabile medico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7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1 coordinatore infermiere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11 infermieri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3 ausiliari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Circa 350 interventi di CC/anno</a:t>
            </a:r>
          </a:p>
          <a:p>
            <a:pPr>
              <a:lnSpc>
                <a:spcPct val="85000"/>
              </a:lnSpc>
            </a:pPr>
            <a:endParaRPr lang="it-IT" dirty="0">
              <a:latin typeface="Constantia" pitchFamily="18" charset="0"/>
            </a:endParaRPr>
          </a:p>
          <a:p>
            <a:pPr>
              <a:lnSpc>
                <a:spcPct val="110000"/>
              </a:lnSpc>
            </a:pPr>
            <a:endParaRPr lang="it-IT" sz="2000" dirty="0"/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4860032" y="1268760"/>
            <a:ext cx="2880320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latin typeface="Constantia" pitchFamily="18" charset="0"/>
              </a:rPr>
              <a:t>TIPO B: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11 posti letto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20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36 infermieri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Circa 1000 interventi di CC/anno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1547664" y="2780928"/>
            <a:ext cx="244827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395536" y="188640"/>
            <a:ext cx="8424936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SERVICE PER DUE TERAPIE INTENSIVE POST-OPERATORIE</a:t>
            </a:r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9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4" cy="4248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800" i="1" dirty="0" smtClean="0"/>
              <a:t>Struttura</a:t>
            </a:r>
          </a:p>
          <a:p>
            <a:r>
              <a:rPr lang="it-IT" sz="2800" dirty="0" smtClean="0"/>
              <a:t>Risorse disponibili nella TI</a:t>
            </a:r>
          </a:p>
          <a:p>
            <a:pPr>
              <a:buNone/>
            </a:pPr>
            <a:r>
              <a:rPr lang="it-IT" sz="2800" i="1" dirty="0" smtClean="0"/>
              <a:t>Processo</a:t>
            </a:r>
          </a:p>
          <a:p>
            <a:r>
              <a:rPr lang="it-IT" sz="2800" dirty="0" smtClean="0"/>
              <a:t>Interventi effettuati (consistenza in generale e per tipologia)</a:t>
            </a:r>
          </a:p>
          <a:p>
            <a:r>
              <a:rPr lang="it-IT" sz="2800" dirty="0" smtClean="0"/>
              <a:t>Permanenza in TI, </a:t>
            </a:r>
            <a:r>
              <a:rPr lang="it-IT" sz="2800" dirty="0" err="1" smtClean="0"/>
              <a:t>Length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stay (LOS)</a:t>
            </a:r>
          </a:p>
          <a:p>
            <a:r>
              <a:rPr lang="it-IT" sz="2800" dirty="0" smtClean="0"/>
              <a:t>Parametri di rischio (ES - </a:t>
            </a:r>
            <a:r>
              <a:rPr lang="it-IT" sz="2800" i="1" dirty="0" smtClean="0"/>
              <a:t>indice mortalità attesa</a:t>
            </a:r>
            <a:r>
              <a:rPr lang="it-IT" sz="2800" dirty="0" smtClean="0"/>
              <a:t>)</a:t>
            </a:r>
          </a:p>
          <a:p>
            <a:pPr>
              <a:buNone/>
            </a:pPr>
            <a:r>
              <a:rPr lang="it-IT" sz="2800" i="1" dirty="0" err="1" smtClean="0"/>
              <a:t>Outcome</a:t>
            </a:r>
            <a:endParaRPr lang="it-IT" sz="2800" i="1" dirty="0" smtClean="0"/>
          </a:p>
          <a:p>
            <a:r>
              <a:rPr lang="it-IT" sz="2800" dirty="0" smtClean="0"/>
              <a:t>Mortalità</a:t>
            </a:r>
          </a:p>
          <a:p>
            <a:r>
              <a:rPr lang="it-IT" sz="2800" dirty="0" smtClean="0"/>
              <a:t>Complicanze post-operatorie</a:t>
            </a:r>
          </a:p>
        </p:txBody>
      </p:sp>
      <p:sp>
        <p:nvSpPr>
          <p:cNvPr id="5" name="Titolo 8"/>
          <p:cNvSpPr txBox="1">
            <a:spLocks/>
          </p:cNvSpPr>
          <p:nvPr/>
        </p:nvSpPr>
        <p:spPr>
          <a:xfrm>
            <a:off x="467544" y="188640"/>
            <a:ext cx="8496944" cy="1368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DEFINE TIPO B: </a:t>
            </a:r>
            <a:r>
              <a:rPr lang="it-IT" sz="43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Problema descrittivo</a:t>
            </a:r>
            <a:endParaRPr kumimoji="0" lang="it-IT" sz="4300" b="0" i="0" u="sng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Indicatori</a:t>
            </a:r>
            <a:r>
              <a:rPr lang="it-IT" sz="43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utilizzati nelle analisi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82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1711836"/>
            <a:ext cx="3672408" cy="372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DB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cardioanestesia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(Excel)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Cardiochirurgia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(1999-2010)-12 file, uno per ogni anno </a:t>
            </a:r>
            <a:r>
              <a:rPr kumimoji="0" lang="it-IT" sz="2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-&gt; unico archivio di 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10365 pazienti)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Chirurgia</a:t>
            </a:r>
            <a:r>
              <a:rPr kumimoji="0" lang="it-IT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vascolare (1999-2010)-12 file, uno per ogni anno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36429"/>
              </p:ext>
            </p:extLst>
          </p:nvPr>
        </p:nvGraphicFramePr>
        <p:xfrm>
          <a:off x="4380864" y="1577098"/>
          <a:ext cx="4464497" cy="4032448"/>
        </p:xfrm>
        <a:graphic>
          <a:graphicData uri="http://schemas.openxmlformats.org/drawingml/2006/table">
            <a:tbl>
              <a:tblPr/>
              <a:tblGrid>
                <a:gridCol w="1516985"/>
                <a:gridCol w="1603446"/>
                <a:gridCol w="1344066"/>
              </a:tblGrid>
              <a:tr h="46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Caratteristiche pazienti in ammissione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61" marR="4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8064A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Fattori di rischio in ammisione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61" marR="4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F7964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Altri indicatori clinici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61" marR="4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NOME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DATA RICOVERO IN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ETA’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PATOLOGIA IN AMMISSIONE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SESSO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URGENZA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TIPOLOGIA INTERVENTO</a:t>
                      </a:r>
                      <a:endParaRPr lang="it-IT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61" marR="4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 (fattore d’eiezione ventricolo sinistro)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IPERTENSIONE POLMONARE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DIABETE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OBESITA’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BOC (broncopatia cronica)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IRC (insufficienza renale cronica)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IE (insufficienza epatica)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NEURO (disturbi neurologici)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REDO (reinterventi)</a:t>
                      </a:r>
                    </a:p>
                  </a:txBody>
                  <a:tcPr marL="42561" marR="4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CEC ( tempo di circolazione extracorporeo)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IOT (intubazione oro-tracheale)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</a:t>
                      </a:r>
                      <a:r>
                        <a:rPr lang="it-IT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(giorni </a:t>
                      </a: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od ore di degenza in Terapia Intensiva)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COMPLICANZE POST-OPERATORIE </a:t>
                      </a:r>
                    </a:p>
                  </a:txBody>
                  <a:tcPr marL="42561" marR="4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977300" y="69725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dati in archivio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62948" y="71663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Struttura</a:t>
            </a:r>
            <a:endParaRPr lang="it-IT" dirty="0"/>
          </a:p>
        </p:txBody>
      </p:sp>
      <p:sp>
        <p:nvSpPr>
          <p:cNvPr id="14" name="Titolo 8"/>
          <p:cNvSpPr txBox="1">
            <a:spLocks/>
          </p:cNvSpPr>
          <p:nvPr/>
        </p:nvSpPr>
        <p:spPr>
          <a:xfrm>
            <a:off x="467544" y="188640"/>
            <a:ext cx="8496944" cy="1080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DEFINE TIPO B: start </a:t>
            </a:r>
            <a:r>
              <a:rPr lang="it-IT" sz="43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point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903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896544"/>
          </a:xfrm>
        </p:spPr>
        <p:txBody>
          <a:bodyPr>
            <a:normAutofit/>
          </a:bodyPr>
          <a:lstStyle/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539552" y="188640"/>
            <a:ext cx="8424936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Measure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it-IT" sz="43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Indicatori - Sintesi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03848" y="1700808"/>
            <a:ext cx="331236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Misura della qualità</a:t>
            </a:r>
            <a:endParaRPr lang="it-IT" sz="2400" b="1" dirty="0"/>
          </a:p>
        </p:txBody>
      </p:sp>
      <p:sp>
        <p:nvSpPr>
          <p:cNvPr id="7" name="Freccia a sinistra 6"/>
          <p:cNvSpPr/>
          <p:nvPr/>
        </p:nvSpPr>
        <p:spPr>
          <a:xfrm rot="19400440">
            <a:off x="2579453" y="2919146"/>
            <a:ext cx="1224136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 rot="16200000">
            <a:off x="4247964" y="3392996"/>
            <a:ext cx="1224136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1475656" y="3789040"/>
            <a:ext cx="1728192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Struttura</a:t>
            </a:r>
            <a:endParaRPr lang="it-IT" sz="2400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3989114" y="4437112"/>
            <a:ext cx="1728192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Processo</a:t>
            </a:r>
            <a:endParaRPr lang="it-IT" sz="240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6372200" y="3789040"/>
            <a:ext cx="1728192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Outcome</a:t>
            </a:r>
            <a:endParaRPr lang="it-IT" sz="2400" dirty="0"/>
          </a:p>
        </p:txBody>
      </p:sp>
      <p:sp>
        <p:nvSpPr>
          <p:cNvPr id="11" name="Freccia a sinistra 10"/>
          <p:cNvSpPr/>
          <p:nvPr/>
        </p:nvSpPr>
        <p:spPr>
          <a:xfrm rot="13147308">
            <a:off x="5579196" y="2947218"/>
            <a:ext cx="1224136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268760"/>
            <a:ext cx="749808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i="1" dirty="0" smtClean="0"/>
              <a:t>Numero di interventi effettuati per anno</a:t>
            </a:r>
            <a:endParaRPr lang="it-IT" sz="2800" b="1" i="1" dirty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611560" y="188640"/>
            <a:ext cx="8302178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3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it-IT" sz="43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Processo - Interventi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416191" cy="391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72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8592244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                                                Disponibilità </a:t>
            </a:r>
            <a:r>
              <a:rPr lang="it-IT" b="1" i="1" u="sng" dirty="0" smtClean="0">
                <a:solidFill>
                  <a:srgbClr val="FF0000"/>
                </a:solidFill>
              </a:rPr>
              <a:t>Struttura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endParaRPr lang="it-IT" sz="2000" b="1" i="1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Struttura/Processo - Tecnologie </a:t>
            </a:r>
            <a:endParaRPr lang="it-IT" sz="4400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0768"/>
            <a:ext cx="4248472" cy="22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012" y="1774443"/>
            <a:ext cx="4285784" cy="26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2" y="3548516"/>
            <a:ext cx="4140458" cy="232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65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it-IT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Processo - Degenza TI [gg]</a:t>
            </a:r>
            <a:endParaRPr lang="it-IT" sz="4400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15745"/>
            <a:ext cx="6001385" cy="382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686" y="3429000"/>
            <a:ext cx="3837682" cy="229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76256" y="1988840"/>
            <a:ext cx="165365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dirty="0" err="1" smtClean="0"/>
              <a:t>LoS</a:t>
            </a:r>
            <a:endParaRPr lang="it-IT" sz="2400" dirty="0" smtClean="0"/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Length</a:t>
            </a:r>
            <a:r>
              <a:rPr lang="it-IT" dirty="0" smtClean="0"/>
              <a:t> of Stay)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27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7498080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smtClean="0"/>
              <a:t>Profili di rischio: età</a:t>
            </a:r>
            <a:endParaRPr lang="it-IT" sz="2000" i="1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Processo - Età</a:t>
            </a: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77" y="1844824"/>
            <a:ext cx="38209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523780" cy="243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3073" y="3712949"/>
            <a:ext cx="3181335" cy="20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899592" y="4509120"/>
            <a:ext cx="302433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Interventi di by pass: intervento (processo) standard per confronto cardiochirurgie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4139952" y="4941168"/>
            <a:ext cx="792088" cy="191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9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7498080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smtClean="0"/>
              <a:t>Profili di rischio: sesso</a:t>
            </a:r>
            <a:endParaRPr lang="it-IT" sz="2000" i="1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Processo - Sesso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b="1" dirty="0" smtClean="0">
                <a:solidFill>
                  <a:schemeClr val="tx1"/>
                </a:solidFill>
              </a:rPr>
              <a:t>Prof. Ing. Fabrizio Clemente - Istituto di Ingegneria </a:t>
            </a:r>
            <a:r>
              <a:rPr lang="it-IT" b="1" dirty="0" err="1" smtClean="0">
                <a:solidFill>
                  <a:schemeClr val="tx1"/>
                </a:solidFill>
              </a:rPr>
              <a:t>Biomedica</a:t>
            </a:r>
            <a:r>
              <a:rPr lang="it-IT" b="1" dirty="0" smtClean="0">
                <a:solidFill>
                  <a:schemeClr val="tx1"/>
                </a:solidFill>
              </a:rPr>
              <a:t> (ISIB-CNR) Sez. di Roma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via Salaria km. 29.300, 00016 </a:t>
            </a:r>
            <a:r>
              <a:rPr lang="it-IT" dirty="0" err="1" smtClean="0">
                <a:solidFill>
                  <a:schemeClr val="tx1"/>
                </a:solidFill>
              </a:rPr>
              <a:t>Monterotondo</a:t>
            </a:r>
            <a:r>
              <a:rPr lang="it-IT" dirty="0" smtClean="0">
                <a:solidFill>
                  <a:schemeClr val="tx1"/>
                </a:solidFill>
              </a:rPr>
              <a:t> S. (Roma)</a:t>
            </a:r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ph: +39 06 906 72 493 fax: +39 06 906 72 692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e-mail: </a:t>
            </a:r>
            <a:r>
              <a:rPr lang="it-IT" dirty="0" smtClean="0">
                <a:solidFill>
                  <a:schemeClr val="tx1"/>
                </a:solidFill>
                <a:hlinkClick r:id="rId2" tooltip="mailto:clemente@isib.cnr.it"/>
              </a:rPr>
              <a:t>clemente@isib.cnr.it</a:t>
            </a:r>
            <a:r>
              <a:rPr lang="it-IT" dirty="0" smtClean="0">
                <a:solidFill>
                  <a:schemeClr val="tx1"/>
                </a:solidFill>
              </a:rPr>
              <a:t>; </a:t>
            </a:r>
            <a:r>
              <a:rPr lang="it-IT" u="sng" dirty="0" smtClean="0">
                <a:solidFill>
                  <a:schemeClr val="tx1"/>
                </a:solidFill>
              </a:rPr>
              <a:t>clemente@unina.it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  <a:hlinkClick r:id="rId3" tooltip="http://www.isib.cnr.it/People/clemente.html"/>
              </a:rPr>
              <a:t>http://www.isib.cnr.it/People/</a:t>
            </a:r>
            <a:r>
              <a:rPr lang="it-IT" dirty="0" err="1" smtClean="0">
                <a:solidFill>
                  <a:schemeClr val="tx1"/>
                </a:solidFill>
                <a:hlinkClick r:id="rId3" tooltip="http://www.isib.cnr.it/People/clemente.html"/>
              </a:rPr>
              <a:t>clemente.php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12" name="Immagin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61" y="1982722"/>
            <a:ext cx="4383405" cy="282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006976"/>
            <a:ext cx="3978860" cy="27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16564" y="5049772"/>
            <a:ext cx="207813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degenerativa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96136" y="5049772"/>
            <a:ext cx="161390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congenita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0763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5229200"/>
            <a:ext cx="822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“ Non c’è qualità se non è qualità per tutti i soggetti  coinvolti nel processo”.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444208" y="5517232"/>
            <a:ext cx="1502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Michel Crozier, 1998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1196752"/>
            <a:ext cx="849694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Pazienti       Medici      Amministratori       Organizzazione sanitaria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olo 8"/>
          <p:cNvSpPr txBox="1">
            <a:spLocks/>
          </p:cNvSpPr>
          <p:nvPr/>
        </p:nvSpPr>
        <p:spPr>
          <a:xfrm>
            <a:off x="395536" y="188640"/>
            <a:ext cx="8518202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Stakeholders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3851920" y="3140968"/>
            <a:ext cx="1728192" cy="2031325"/>
            <a:chOff x="3707904" y="3140968"/>
            <a:chExt cx="1728192" cy="2031325"/>
          </a:xfrm>
        </p:grpSpPr>
        <p:sp>
          <p:nvSpPr>
            <p:cNvPr id="14" name="Rettangolo 13"/>
            <p:cNvSpPr/>
            <p:nvPr/>
          </p:nvSpPr>
          <p:spPr>
            <a:xfrm>
              <a:off x="3707904" y="3140968"/>
              <a:ext cx="1728192" cy="2031325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t-IT" dirty="0" smtClean="0">
                  <a:solidFill>
                    <a:prstClr val="black"/>
                  </a:solidFill>
                </a:rPr>
                <a:t>Voglio offrire servizio migliore a minor costo</a:t>
              </a: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8914" name="Picture 2" descr="http://www.businesspeople.it/var/ezwebin_site/storage/images/societa/mondo-del-lavoro/classe-dirigente-vecchia-non-nel-privato_34488/372898-1-ita-IT/Classe-dirigente-vecchia-Non-nel-privat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000" y="4092838"/>
              <a:ext cx="1088365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21" name="Gruppo 20"/>
          <p:cNvGrpSpPr/>
          <p:nvPr/>
        </p:nvGrpSpPr>
        <p:grpSpPr>
          <a:xfrm>
            <a:off x="6228184" y="1844824"/>
            <a:ext cx="1685270" cy="2031325"/>
            <a:chOff x="5652120" y="2492897"/>
            <a:chExt cx="1685270" cy="2031325"/>
          </a:xfrm>
        </p:grpSpPr>
        <p:sp>
          <p:nvSpPr>
            <p:cNvPr id="15" name="Rettangolo 14"/>
            <p:cNvSpPr/>
            <p:nvPr/>
          </p:nvSpPr>
          <p:spPr>
            <a:xfrm>
              <a:off x="5652120" y="2492897"/>
              <a:ext cx="1685270" cy="2031325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t-IT" dirty="0" smtClean="0">
                  <a:solidFill>
                    <a:prstClr val="black"/>
                  </a:solidFill>
                </a:rPr>
                <a:t>Voglio curare</a:t>
              </a: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  <a:p>
              <a:pPr algn="ctr"/>
              <a:endParaRPr lang="it-IT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8918" name="Picture 6" descr="http://www.summitmedicalgroup.com/media/db/image-library/Hospitalist_Doctor_With_X-R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2924944"/>
              <a:ext cx="865824" cy="12961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22" name="Gruppo 21"/>
          <p:cNvGrpSpPr/>
          <p:nvPr/>
        </p:nvGrpSpPr>
        <p:grpSpPr>
          <a:xfrm>
            <a:off x="1115616" y="1844824"/>
            <a:ext cx="2104615" cy="2308324"/>
            <a:chOff x="3203848" y="2420887"/>
            <a:chExt cx="2104615" cy="2308324"/>
          </a:xfrm>
        </p:grpSpPr>
        <p:sp>
          <p:nvSpPr>
            <p:cNvPr id="16" name="Rettangolo 15"/>
            <p:cNvSpPr/>
            <p:nvPr/>
          </p:nvSpPr>
          <p:spPr>
            <a:xfrm>
              <a:off x="3203848" y="2420887"/>
              <a:ext cx="2104615" cy="2308324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t-IT" dirty="0" smtClean="0">
                  <a:solidFill>
                    <a:prstClr val="black"/>
                  </a:solidFill>
                </a:rPr>
                <a:t>Vogliamo stare bene</a:t>
              </a:r>
            </a:p>
            <a:p>
              <a:endParaRPr lang="it-IT" dirty="0" smtClean="0">
                <a:solidFill>
                  <a:prstClr val="black"/>
                </a:solidFill>
              </a:endParaRPr>
            </a:p>
            <a:p>
              <a:endParaRPr lang="it-IT" dirty="0" smtClean="0">
                <a:solidFill>
                  <a:prstClr val="black"/>
                </a:solidFill>
              </a:endParaRPr>
            </a:p>
            <a:p>
              <a:endParaRPr lang="it-IT" dirty="0" smtClean="0">
                <a:solidFill>
                  <a:prstClr val="black"/>
                </a:solidFill>
              </a:endParaRPr>
            </a:p>
            <a:p>
              <a:endParaRPr lang="it-IT" dirty="0" smtClean="0">
                <a:solidFill>
                  <a:prstClr val="black"/>
                </a:solidFill>
              </a:endParaRPr>
            </a:p>
            <a:p>
              <a:endParaRPr lang="it-IT" dirty="0" smtClean="0">
                <a:solidFill>
                  <a:prstClr val="black"/>
                </a:solidFill>
              </a:endParaRPr>
            </a:p>
            <a:p>
              <a:endParaRPr lang="it-IT" dirty="0" smtClean="0">
                <a:solidFill>
                  <a:prstClr val="black"/>
                </a:solidFill>
              </a:endParaRPr>
            </a:p>
            <a:p>
              <a:endParaRPr lang="it-IT" dirty="0"/>
            </a:p>
          </p:txBody>
        </p:sp>
        <p:pic>
          <p:nvPicPr>
            <p:cNvPr id="38920" name="Picture 8" descr="http://t3.gstatic.com/images?q=tbn:ANd9GcRTqjn8xZzZcCZ_jwQgUIxvEiLOGtRpzCZs1VMHHyyempB7q_ekS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7" y="3501007"/>
              <a:ext cx="1224136" cy="913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8922" name="Picture 10" descr="http://www.youandnews.com/public/gestionesito/medicina/ospedale-111202-0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2780928"/>
              <a:ext cx="1224136" cy="9361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38924" name="Picture 12" descr="http://www.scuolasalvodacquisto.it/roberto/sections/none_Images/PuntoInterrogativ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844824"/>
            <a:ext cx="1152128" cy="1152129"/>
          </a:xfrm>
          <a:prstGeom prst="rect">
            <a:avLst/>
          </a:prstGeom>
          <a:noFill/>
        </p:spPr>
      </p:pic>
      <p:sp>
        <p:nvSpPr>
          <p:cNvPr id="2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24218"/>
            <a:ext cx="4283968" cy="45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39572"/>
              </p:ext>
            </p:extLst>
          </p:nvPr>
        </p:nvGraphicFramePr>
        <p:xfrm>
          <a:off x="5294852" y="5085184"/>
          <a:ext cx="3291840" cy="767720"/>
        </p:xfrm>
        <a:graphic>
          <a:graphicData uri="http://schemas.openxmlformats.org/drawingml/2006/table">
            <a:tbl>
              <a:tblPr/>
              <a:tblGrid>
                <a:gridCol w="3291840"/>
              </a:tblGrid>
              <a:tr h="40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Calibri"/>
                          <a:cs typeface="Times New Roman"/>
                        </a:rPr>
                        <a:t>   Valore medio </a:t>
                      </a:r>
                      <a:r>
                        <a:rPr lang="it-IT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ES incompleto </a:t>
                      </a:r>
                      <a:r>
                        <a:rPr lang="it-IT" sz="1400" b="1" dirty="0">
                          <a:latin typeface="Times New Roman"/>
                          <a:ea typeface="Calibri"/>
                          <a:cs typeface="Times New Roman"/>
                        </a:rPr>
                        <a:t>: 3,7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Calibri"/>
                          <a:cs typeface="Times New Roman"/>
                        </a:rPr>
                        <a:t>Valore medio </a:t>
                      </a:r>
                      <a:r>
                        <a:rPr lang="it-IT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ES completo </a:t>
                      </a:r>
                      <a:r>
                        <a:rPr lang="it-IT" sz="1400" b="1" dirty="0">
                          <a:latin typeface="Times New Roman"/>
                          <a:ea typeface="Calibri"/>
                          <a:cs typeface="Times New Roman"/>
                        </a:rPr>
                        <a:t>operatori: 3,9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508104" y="1207601"/>
            <a:ext cx="285752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STIMA  ERRORE 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ES non è stato calcolato tutti gli anni – non tutti gli item per il calcolo sono stati raccolti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25846" y="2492896"/>
            <a:ext cx="28575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Validazione del punteggio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EUROSCORE stimato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Processo - ES</a:t>
            </a:r>
          </a:p>
        </p:txBody>
      </p:sp>
      <p:sp>
        <p:nvSpPr>
          <p:cNvPr id="9" name="Rettangolo 8"/>
          <p:cNvSpPr/>
          <p:nvPr/>
        </p:nvSpPr>
        <p:spPr>
          <a:xfrm rot="18898584">
            <a:off x="229271" y="2886492"/>
            <a:ext cx="4916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bg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EURO SCORE </a:t>
            </a:r>
          </a:p>
          <a:p>
            <a:pPr algn="ctr"/>
            <a:r>
              <a:rPr lang="it-IT" sz="5400" b="1" dirty="0" smtClean="0">
                <a:ln w="18000">
                  <a:solidFill>
                    <a:schemeClr val="bg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5400" b="1" dirty="0" err="1" smtClean="0">
                <a:ln w="18000">
                  <a:solidFill>
                    <a:schemeClr val="bg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mort</a:t>
            </a:r>
            <a:r>
              <a:rPr lang="it-IT" sz="5400" b="1" dirty="0" smtClean="0">
                <a:ln w="18000">
                  <a:solidFill>
                    <a:schemeClr val="bg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attesa)</a:t>
            </a:r>
            <a:endParaRPr lang="it-IT" sz="5400" b="0" cap="none" spc="0" dirty="0">
              <a:ln w="18000">
                <a:solidFill>
                  <a:schemeClr val="bg2"/>
                </a:solidFill>
                <a:prstDash val="solid"/>
                <a:miter lim="800000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85" y="3284984"/>
            <a:ext cx="3331641" cy="13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256226" y="4643844"/>
            <a:ext cx="13401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Errore: 8,6%</a:t>
            </a:r>
            <a:endParaRPr lang="it-IT" dirty="0"/>
          </a:p>
        </p:txBody>
      </p:sp>
      <p:sp>
        <p:nvSpPr>
          <p:cNvPr id="13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9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7498080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smtClean="0"/>
              <a:t>Profili di rischio: Altri</a:t>
            </a:r>
            <a:endParaRPr lang="it-IT" sz="2000" i="1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Processo - Rischio</a:t>
            </a:r>
          </a:p>
        </p:txBody>
      </p:sp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20888"/>
            <a:ext cx="48305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03342"/>
            <a:ext cx="4320480" cy="27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9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7498080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smtClean="0"/>
              <a:t>Analisi fattori di rischio</a:t>
            </a:r>
            <a:endParaRPr lang="it-IT" sz="2000" i="1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Processo - Correlazioni</a:t>
            </a: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08770543"/>
              </p:ext>
            </p:extLst>
          </p:nvPr>
        </p:nvGraphicFramePr>
        <p:xfrm>
          <a:off x="5188396" y="1484784"/>
          <a:ext cx="3974232" cy="16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4111609902"/>
              </p:ext>
            </p:extLst>
          </p:nvPr>
        </p:nvGraphicFramePr>
        <p:xfrm>
          <a:off x="251520" y="2348880"/>
          <a:ext cx="612013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18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Outcome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Exitus</a:t>
            </a:r>
            <a:endParaRPr lang="it-IT" sz="4400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769" y="1556792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580112" y="1196752"/>
            <a:ext cx="3024335" cy="170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BAC </a:t>
            </a:r>
          </a:p>
          <a:p>
            <a:pPr algn="ctr"/>
            <a:r>
              <a:rPr lang="it-IT" sz="2800" dirty="0" err="1" smtClean="0"/>
              <a:t>by</a:t>
            </a:r>
            <a:r>
              <a:rPr lang="it-IT" sz="2800" dirty="0" smtClean="0"/>
              <a:t> pass coronarici</a:t>
            </a:r>
          </a:p>
          <a:p>
            <a:pPr algn="ctr">
              <a:spcBef>
                <a:spcPts val="600"/>
              </a:spcBef>
            </a:pPr>
            <a:r>
              <a:rPr lang="it-IT" sz="2000" dirty="0" smtClean="0"/>
              <a:t>standard per confronto cardiochirurgie</a:t>
            </a:r>
            <a:endParaRPr lang="it-IT" sz="2000" dirty="0"/>
          </a:p>
        </p:txBody>
      </p:sp>
      <p:pic>
        <p:nvPicPr>
          <p:cNvPr id="8" name="Immagin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3429000"/>
            <a:ext cx="4153689" cy="241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77072"/>
            <a:ext cx="2315964" cy="18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548" y="1159415"/>
            <a:ext cx="2403276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err="1" smtClean="0"/>
              <a:t>Exitus</a:t>
            </a:r>
            <a:endParaRPr lang="it-IT" sz="2000" i="1" dirty="0" smtClean="0"/>
          </a:p>
        </p:txBody>
      </p:sp>
      <p:sp>
        <p:nvSpPr>
          <p:cNvPr id="11" name="Freccia a destra 10"/>
          <p:cNvSpPr/>
          <p:nvPr/>
        </p:nvSpPr>
        <p:spPr>
          <a:xfrm rot="8044093">
            <a:off x="4035470" y="3513057"/>
            <a:ext cx="1804846" cy="240994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5400000">
            <a:off x="6708544" y="3045263"/>
            <a:ext cx="360040" cy="263417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60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Outcome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Exitus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30 </a:t>
            </a: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gg</a:t>
            </a:r>
            <a:endParaRPr lang="it-IT" sz="4400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446194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smtClean="0"/>
              <a:t>Mortalità a 30 giorni (BAC)</a:t>
            </a:r>
          </a:p>
          <a:p>
            <a:endParaRPr lang="it-IT" i="1" dirty="0" smtClean="0"/>
          </a:p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i="1" dirty="0" smtClean="0"/>
              <a:t>                                                                       Media:</a:t>
            </a:r>
          </a:p>
          <a:p>
            <a:pPr>
              <a:buNone/>
            </a:pPr>
            <a:r>
              <a:rPr lang="it-IT" i="1" dirty="0" smtClean="0"/>
              <a:t>                                                                        2,1%</a:t>
            </a: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54932"/>
            <a:ext cx="54726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889403" y="1304868"/>
            <a:ext cx="302433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standard per confronto cardiochirurgie</a:t>
            </a:r>
            <a:endParaRPr lang="it-IT" sz="2400" dirty="0"/>
          </a:p>
        </p:txBody>
      </p:sp>
      <p:sp>
        <p:nvSpPr>
          <p:cNvPr id="10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7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err="1" smtClean="0"/>
              <a:t>Exitus</a:t>
            </a:r>
            <a:r>
              <a:rPr lang="it-IT" b="1" i="1" dirty="0" smtClean="0"/>
              <a:t>: </a:t>
            </a:r>
            <a:r>
              <a:rPr lang="it-IT" sz="2000" i="1" dirty="0" smtClean="0"/>
              <a:t>Classi </a:t>
            </a:r>
            <a:r>
              <a:rPr lang="it-IT" sz="2000" i="1" dirty="0" err="1" smtClean="0"/>
              <a:t>EuroSCORE</a:t>
            </a:r>
            <a:r>
              <a:rPr lang="it-IT" sz="2000" i="1" dirty="0" smtClean="0"/>
              <a:t> </a:t>
            </a:r>
            <a:r>
              <a:rPr lang="it-IT" sz="2000" i="1" dirty="0"/>
              <a:t>logistico: percentuale di </a:t>
            </a:r>
            <a:r>
              <a:rPr lang="it-IT" sz="2000" i="1" dirty="0" err="1">
                <a:solidFill>
                  <a:srgbClr val="FFFF00"/>
                </a:solidFill>
              </a:rPr>
              <a:t>exitus</a:t>
            </a:r>
            <a:r>
              <a:rPr lang="it-IT" sz="2000" i="1" dirty="0">
                <a:solidFill>
                  <a:srgbClr val="FFFF00"/>
                </a:solidFill>
              </a:rPr>
              <a:t> attesi </a:t>
            </a:r>
            <a:r>
              <a:rPr lang="it-IT" sz="2000" i="1" dirty="0" smtClean="0"/>
              <a:t>e</a:t>
            </a:r>
            <a:r>
              <a:rPr lang="it-IT" sz="2000" i="1" dirty="0" smtClean="0">
                <a:solidFill>
                  <a:schemeClr val="bg1">
                    <a:lumMod val="75000"/>
                  </a:schemeClr>
                </a:solidFill>
              </a:rPr>
              <a:t> osservati</a:t>
            </a:r>
            <a:endParaRPr lang="it-IT" sz="2000" i="1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11521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Outcome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it-IT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Exitus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atteso vs. osservato</a:t>
            </a:r>
            <a:endParaRPr lang="it-IT" sz="4400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08448"/>
            <a:ext cx="5832648" cy="38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93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352928" cy="1368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Analyze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it-IT" sz="43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Benchmarking</a:t>
            </a:r>
            <a:endParaRPr kumimoji="0" lang="it-IT" sz="43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it-IT" sz="43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Centri CC considerati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11560" y="1700808"/>
            <a:ext cx="7200800" cy="424847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arenR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TI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aderenti al progetto Margherita sul territorio nazionale (16 centri;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7709 pazienti</a:t>
            </a:r>
            <a:r>
              <a:rPr lang="it-IT" sz="3200" noProof="0" dirty="0" smtClean="0"/>
              <a:t> </a:t>
            </a:r>
            <a:r>
              <a:rPr lang="it-IT" sz="3200" dirty="0" smtClean="0"/>
              <a:t>2010)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arenR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TIPO A (300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pazienti 2010)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arenR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centri di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della Regione Toscana (8 centri;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39986 pazienti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1997-2005)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arenR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centri di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della Regione Emilia-Romagna (6 centri; 22490 pazienti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2007)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arenR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Centro Cardiologico “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Monzino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di Milano (18435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pazienti1998-2010)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arenR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centri di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aderenti alla Società Italiana di Chirurgia Cardiaca (99 centri; 55000 pazienti 2003);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arenR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centri di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dei “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Victorian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Hospitals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di Victoria in Australia(6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centri; 2763 pazienti 2009-10)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arenR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centri di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New Jersey negli Stati Uniti (18 centri; 8329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pazienti 2008)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t-IT" sz="3200" b="1" dirty="0" smtClean="0"/>
              <a:t>	</a:t>
            </a:r>
            <a:r>
              <a:rPr lang="it-IT" sz="3200" b="1" dirty="0" smtClean="0">
                <a:solidFill>
                  <a:srgbClr val="FF0000"/>
                </a:solidFill>
              </a:rPr>
              <a:t>Analisi effettuate esclusivamente rendendo i dati </a:t>
            </a:r>
            <a:r>
              <a:rPr lang="it-IT" sz="3200" b="1" i="1" u="sng" dirty="0" smtClean="0">
                <a:solidFill>
                  <a:srgbClr val="FF0000"/>
                </a:solidFill>
              </a:rPr>
              <a:t>omogenei</a:t>
            </a:r>
            <a:endParaRPr kumimoji="0" lang="it-IT" sz="32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27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3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Analyze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Benchmarking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39552" y="1268760"/>
            <a:ext cx="7498080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TIPO B - </a:t>
            </a:r>
            <a:r>
              <a:rPr lang="it-IT" b="1" dirty="0" err="1" smtClean="0"/>
              <a:t>Monzino</a:t>
            </a:r>
            <a:r>
              <a:rPr lang="it-IT" dirty="0" smtClean="0"/>
              <a:t> – </a:t>
            </a:r>
            <a:r>
              <a:rPr lang="it-IT" i="1" dirty="0" smtClean="0"/>
              <a:t>Mortalità osservata vs. mortalità attesa</a:t>
            </a:r>
            <a:endParaRPr lang="it-IT" i="1" dirty="0"/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104456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4104456" cy="33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30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3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Analyze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Benchmarking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95536" y="1340768"/>
            <a:ext cx="7498080" cy="4800600"/>
          </a:xfrm>
        </p:spPr>
        <p:txBody>
          <a:bodyPr/>
          <a:lstStyle/>
          <a:p>
            <a:r>
              <a:rPr lang="it-IT" b="1" dirty="0" smtClean="0"/>
              <a:t>New Jersey </a:t>
            </a:r>
            <a:r>
              <a:rPr lang="it-IT" dirty="0" smtClean="0"/>
              <a:t>– </a:t>
            </a:r>
            <a:r>
              <a:rPr lang="it-IT" i="1" dirty="0" err="1" smtClean="0"/>
              <a:t>N°</a:t>
            </a:r>
            <a:r>
              <a:rPr lang="it-IT" i="1" dirty="0" smtClean="0"/>
              <a:t> BAC effettuati &amp; Mortalità osservata</a:t>
            </a:r>
            <a:endParaRPr lang="it-IT" i="1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331640" y="2852936"/>
            <a:ext cx="651025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/>
              <a:t>TIPO B</a:t>
            </a:r>
            <a:endParaRPr lang="it-IT" sz="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01095" y="2277452"/>
            <a:ext cx="867049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/>
              <a:t>TIPO B</a:t>
            </a:r>
            <a:endParaRPr lang="it-IT" sz="800" dirty="0"/>
          </a:p>
        </p:txBody>
      </p:sp>
      <p:sp>
        <p:nvSpPr>
          <p:cNvPr id="12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73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sellaDiTesto 2"/>
          <p:cNvSpPr txBox="1">
            <a:spLocks noChangeArrowheads="1"/>
          </p:cNvSpPr>
          <p:nvPr/>
        </p:nvSpPr>
        <p:spPr bwMode="auto">
          <a:xfrm>
            <a:off x="1115617" y="1268760"/>
            <a:ext cx="28803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latin typeface="Constantia" pitchFamily="18" charset="0"/>
              </a:rPr>
              <a:t>TIPO A: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5 posti letto</a:t>
            </a:r>
          </a:p>
          <a:p>
            <a:pPr>
              <a:lnSpc>
                <a:spcPct val="75000"/>
              </a:lnSpc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 responsabile medico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7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 coordinatore infermiere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11 infermieri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3 ausiliari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Circa 350 interventi di CC/anno</a:t>
            </a:r>
          </a:p>
          <a:p>
            <a:pPr>
              <a:lnSpc>
                <a:spcPct val="85000"/>
              </a:lnSpc>
            </a:pPr>
            <a:endParaRPr lang="it-IT" dirty="0">
              <a:latin typeface="Constantia" pitchFamily="18" charset="0"/>
            </a:endParaRPr>
          </a:p>
          <a:p>
            <a:pPr>
              <a:lnSpc>
                <a:spcPct val="110000"/>
              </a:lnSpc>
            </a:pPr>
            <a:endParaRPr lang="it-IT" sz="2000" dirty="0"/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4860032" y="1268760"/>
            <a:ext cx="2880320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TIPO B: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11 posti letto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20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36 infermieri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Circa 1000 interventi di CC/anno</a:t>
            </a:r>
          </a:p>
        </p:txBody>
      </p:sp>
      <p:sp>
        <p:nvSpPr>
          <p:cNvPr id="7" name="Freccia a destra 6"/>
          <p:cNvSpPr/>
          <p:nvPr/>
        </p:nvSpPr>
        <p:spPr>
          <a:xfrm rot="10800000">
            <a:off x="4499992" y="2852936"/>
            <a:ext cx="244827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395536" y="188640"/>
            <a:ext cx="8424936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t-IT" sz="2400" b="1" dirty="0" smtClean="0">
                <a:latin typeface="Constantia" pitchFamily="18" charset="0"/>
              </a:rPr>
              <a:t>TERAPIE INTENSIVE POST-OPERATORIE MESSE A CONFRONTO SECONDO I DUE MODELLI VISTI</a:t>
            </a:r>
            <a:endParaRPr lang="it-IT" sz="2400" b="1" dirty="0">
              <a:latin typeface="Constantia" pitchFamily="18" charset="0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smtClean="0">
                <a:solidFill>
                  <a:schemeClr val="tx1"/>
                </a:solidFill>
              </a:rPr>
              <a:t>Un modello per la qualificazione di una terapia intensiva postoperatoria cardiochirurgica </a:t>
            </a:r>
          </a:p>
          <a:p>
            <a:r>
              <a:rPr lang="it-IT" sz="1200" b="1" smtClean="0">
                <a:solidFill>
                  <a:schemeClr val="tx1"/>
                </a:solidFill>
              </a:rPr>
              <a:t>Fabrizio Clemente - Istituto di Ingegneria Biomedica (ISiB-CNR) - Roma</a:t>
            </a:r>
          </a:p>
          <a:p>
            <a:endParaRPr lang="it-IT" sz="1200" smtClean="0"/>
          </a:p>
          <a:p>
            <a:r>
              <a:rPr lang="it-IT" sz="1200" b="1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3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Modello dl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processo sanitario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787355" cy="417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220072" y="5589240"/>
            <a:ext cx="3757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[</a:t>
            </a:r>
            <a:r>
              <a:rPr lang="it-IT" sz="1000" dirty="0" err="1" smtClean="0"/>
              <a:t>Agency</a:t>
            </a:r>
            <a:r>
              <a:rPr lang="it-IT" sz="1000" dirty="0" smtClean="0"/>
              <a:t> </a:t>
            </a:r>
            <a:r>
              <a:rPr lang="it-IT" sz="1000" dirty="0" err="1" smtClean="0"/>
              <a:t>for</a:t>
            </a:r>
            <a:r>
              <a:rPr lang="it-IT" sz="1000" dirty="0" smtClean="0"/>
              <a:t> </a:t>
            </a:r>
            <a:r>
              <a:rPr lang="it-IT" sz="1000" dirty="0" err="1" smtClean="0"/>
              <a:t>healthcare</a:t>
            </a:r>
            <a:r>
              <a:rPr lang="it-IT" sz="1000" dirty="0" smtClean="0"/>
              <a:t> </a:t>
            </a:r>
            <a:r>
              <a:rPr lang="it-IT" sz="1000" dirty="0" err="1" smtClean="0"/>
              <a:t>Research</a:t>
            </a:r>
            <a:r>
              <a:rPr lang="it-IT" sz="1000" dirty="0" smtClean="0"/>
              <a:t> </a:t>
            </a:r>
            <a:r>
              <a:rPr lang="it-IT" sz="1000" dirty="0" err="1" smtClean="0"/>
              <a:t>Quality</a:t>
            </a:r>
            <a:r>
              <a:rPr lang="it-IT" sz="1000" dirty="0" smtClean="0"/>
              <a:t> (AHRQ), Rockville MD,2008]</a:t>
            </a:r>
            <a:endParaRPr lang="it-IT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141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77057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7052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97152"/>
            <a:ext cx="2781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292080" y="4437112"/>
            <a:ext cx="24267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Cartella clinica 130 item</a:t>
            </a:r>
            <a:endParaRPr lang="it-IT" dirty="0"/>
          </a:p>
        </p:txBody>
      </p:sp>
      <p:sp>
        <p:nvSpPr>
          <p:cNvPr id="9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(ISiB-CNR)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395536" y="188640"/>
            <a:ext cx="8424936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DEFINE TIPO A: start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point</a:t>
            </a:r>
            <a:endParaRPr lang="it-IT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CasellaDiTesto 2"/>
          <p:cNvSpPr txBox="1">
            <a:spLocks noChangeArrowheads="1"/>
          </p:cNvSpPr>
          <p:nvPr/>
        </p:nvSpPr>
        <p:spPr bwMode="auto">
          <a:xfrm>
            <a:off x="575048" y="1196752"/>
            <a:ext cx="8568952" cy="114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dirty="0">
                <a:latin typeface="Constantia" pitchFamily="18" charset="0"/>
              </a:rPr>
              <a:t>Il periodo di tempo scelto per la valutazione è Gennaio–Dicembre 2010 dove nella </a:t>
            </a:r>
            <a:r>
              <a:rPr lang="it-IT" b="1" dirty="0" smtClean="0">
                <a:latin typeface="Constantia" pitchFamily="18" charset="0"/>
              </a:rPr>
              <a:t>TIPO</a:t>
            </a:r>
            <a:r>
              <a:rPr lang="it-IT" b="1" dirty="0">
                <a:latin typeface="Constantia" pitchFamily="18" charset="0"/>
              </a:rPr>
              <a:t> </a:t>
            </a:r>
            <a:r>
              <a:rPr lang="it-IT" b="1" dirty="0" smtClean="0">
                <a:latin typeface="Constantia" pitchFamily="18" charset="0"/>
              </a:rPr>
              <a:t>A</a:t>
            </a:r>
            <a:r>
              <a:rPr lang="it-IT" dirty="0" smtClean="0">
                <a:latin typeface="Constantia" pitchFamily="18" charset="0"/>
              </a:rPr>
              <a:t> ci </a:t>
            </a:r>
            <a:r>
              <a:rPr lang="it-IT" dirty="0">
                <a:latin typeface="Constantia" pitchFamily="18" charset="0"/>
              </a:rPr>
              <a:t>sono stati 345 ricoveri tra cui 250 sono stati catalogati, secondo il “Progetto Margherita”, pazienti “strettamente” </a:t>
            </a:r>
            <a:r>
              <a:rPr lang="it-IT" dirty="0" err="1">
                <a:latin typeface="Constantia" pitchFamily="18" charset="0"/>
              </a:rPr>
              <a:t>cardiochirurgici</a:t>
            </a:r>
            <a:r>
              <a:rPr lang="it-IT" dirty="0" smtClean="0">
                <a:latin typeface="Constantia" pitchFamily="18" charset="0"/>
              </a:rPr>
              <a:t>.</a:t>
            </a:r>
            <a:endParaRPr lang="it-IT" dirty="0">
              <a:latin typeface="Constantia" pitchFamily="18" charset="0"/>
            </a:endParaRPr>
          </a:p>
        </p:txBody>
      </p:sp>
      <p:sp>
        <p:nvSpPr>
          <p:cNvPr id="33798" name="CasellaDiTesto 3"/>
          <p:cNvSpPr txBox="1">
            <a:spLocks noChangeArrowheads="1"/>
          </p:cNvSpPr>
          <p:nvPr/>
        </p:nvSpPr>
        <p:spPr bwMode="auto">
          <a:xfrm>
            <a:off x="755576" y="3356992"/>
            <a:ext cx="792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latin typeface="Constantia" pitchFamily="18" charset="0"/>
              </a:rPr>
              <a:t>TEMPO </a:t>
            </a:r>
            <a:r>
              <a:rPr lang="it-IT" sz="2400" b="1" dirty="0" err="1">
                <a:latin typeface="Constantia" pitchFamily="18" charset="0"/>
              </a:rPr>
              <a:t>DI</a:t>
            </a:r>
            <a:r>
              <a:rPr lang="it-IT" sz="2400" b="1" dirty="0">
                <a:latin typeface="Constantia" pitchFamily="18" charset="0"/>
              </a:rPr>
              <a:t> DEGENZA MAGGIORE RISPETTO </a:t>
            </a:r>
          </a:p>
          <a:p>
            <a:pPr algn="ctr"/>
            <a:r>
              <a:rPr lang="it-IT" sz="2400" b="1" dirty="0">
                <a:latin typeface="Constantia" pitchFamily="18" charset="0"/>
              </a:rPr>
              <a:t>AI DATI SU TERRITORI NAZIONALE</a:t>
            </a:r>
          </a:p>
        </p:txBody>
      </p:sp>
      <p:sp>
        <p:nvSpPr>
          <p:cNvPr id="33799" name="CasellaDiTesto 8"/>
          <p:cNvSpPr txBox="1">
            <a:spLocks noChangeArrowheads="1"/>
          </p:cNvSpPr>
          <p:nvPr/>
        </p:nvSpPr>
        <p:spPr bwMode="auto">
          <a:xfrm>
            <a:off x="827584" y="4437112"/>
            <a:ext cx="7921005" cy="806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dirty="0">
                <a:latin typeface="Constantia" pitchFamily="18" charset="0"/>
              </a:rPr>
              <a:t>Il tempo di degenza medio della </a:t>
            </a:r>
            <a:r>
              <a:rPr lang="it-IT" b="1" dirty="0">
                <a:latin typeface="Constantia" pitchFamily="18" charset="0"/>
              </a:rPr>
              <a:t>TIPO</a:t>
            </a:r>
            <a:r>
              <a:rPr lang="it-IT" dirty="0">
                <a:latin typeface="Constantia" pitchFamily="18" charset="0"/>
              </a:rPr>
              <a:t> </a:t>
            </a:r>
            <a:r>
              <a:rPr lang="it-IT" dirty="0" smtClean="0">
                <a:latin typeface="Constantia" pitchFamily="18" charset="0"/>
              </a:rPr>
              <a:t>A è </a:t>
            </a:r>
            <a:r>
              <a:rPr lang="it-IT" dirty="0">
                <a:latin typeface="Constantia" pitchFamily="18" charset="0"/>
              </a:rPr>
              <a:t>pari a </a:t>
            </a:r>
            <a:r>
              <a:rPr lang="it-IT" dirty="0" smtClean="0">
                <a:latin typeface="Constantia" pitchFamily="18" charset="0"/>
              </a:rPr>
              <a:t>4.5 </a:t>
            </a:r>
            <a:r>
              <a:rPr lang="it-IT" dirty="0" err="1" smtClean="0">
                <a:latin typeface="Constantia" pitchFamily="18" charset="0"/>
              </a:rPr>
              <a:t>gg</a:t>
            </a:r>
            <a:r>
              <a:rPr lang="it-IT" dirty="0" smtClean="0">
                <a:latin typeface="Constantia" pitchFamily="18" charset="0"/>
              </a:rPr>
              <a:t>, </a:t>
            </a:r>
            <a:r>
              <a:rPr lang="it-IT" dirty="0">
                <a:latin typeface="Constantia" pitchFamily="18" charset="0"/>
              </a:rPr>
              <a:t>mentre quello fornito dal “Progetto Margherita” su territorio nazionale è pari a </a:t>
            </a:r>
            <a:r>
              <a:rPr lang="it-IT" dirty="0" smtClean="0">
                <a:latin typeface="Constantia" pitchFamily="18" charset="0"/>
              </a:rPr>
              <a:t>2.6 gg.</a:t>
            </a:r>
            <a:endParaRPr lang="it-IT" dirty="0">
              <a:latin typeface="Constantia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427984" y="2492896"/>
            <a:ext cx="431800" cy="719138"/>
          </a:xfrm>
          <a:prstGeom prst="downArrow">
            <a:avLst>
              <a:gd name="adj1" fmla="val 50000"/>
              <a:gd name="adj2" fmla="val 416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395536" y="188640"/>
            <a:ext cx="8424936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DEFINE TIPO A: Definire il difetto</a:t>
            </a:r>
            <a:endParaRPr lang="it-IT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30575"/>
            <a:ext cx="7488832" cy="441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395536" y="188640"/>
            <a:ext cx="8424936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DEFINE TIPO A: circoscrivere il progetto</a:t>
            </a: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smtClean="0">
                <a:solidFill>
                  <a:schemeClr val="tx1"/>
                </a:solidFill>
              </a:rPr>
              <a:t>Un modello per la qualificazione di una terapia intensiva postoperatoria cardiochirurgica </a:t>
            </a:r>
          </a:p>
          <a:p>
            <a:r>
              <a:rPr lang="it-IT" sz="1200" b="1" smtClean="0">
                <a:solidFill>
                  <a:schemeClr val="tx1"/>
                </a:solidFill>
              </a:rPr>
              <a:t>Fabrizio Clemente - Istituto di Ingegneria Biomedica (ISiB-CNR) - Roma</a:t>
            </a:r>
          </a:p>
          <a:p>
            <a:endParaRPr lang="it-IT" sz="1200" smtClean="0"/>
          </a:p>
          <a:p>
            <a:r>
              <a:rPr lang="it-IT" sz="1200" b="1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22259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http://img.medicalexpo.it/images_me/photo-m2/carrelli-per-cartella-clinica-accesso-orizzontale-con-cassetti-68480-164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060848"/>
            <a:ext cx="864096" cy="806490"/>
          </a:xfrm>
          <a:prstGeom prst="rect">
            <a:avLst/>
          </a:prstGeom>
          <a:noFill/>
        </p:spPr>
      </p:pic>
      <p:pic>
        <p:nvPicPr>
          <p:cNvPr id="12295" name="Picture 7" descr="http://www.hcmagazine.it/sites/hcmagazine.it/autoimg/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861048"/>
            <a:ext cx="1629078" cy="1224136"/>
          </a:xfrm>
          <a:prstGeom prst="rect">
            <a:avLst/>
          </a:prstGeom>
          <a:noFill/>
        </p:spPr>
      </p:pic>
      <p:pic>
        <p:nvPicPr>
          <p:cNvPr id="12299" name="Picture 11" descr="Title #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2449895" cy="180020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2843808" y="206084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rgbClr val="C00000"/>
                </a:solidFill>
              </a:rPr>
              <a:t>H.I.S.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27784" y="4365104"/>
            <a:ext cx="1109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Progetto</a:t>
            </a:r>
          </a:p>
          <a:p>
            <a:pPr algn="ctr"/>
            <a:r>
              <a:rPr lang="it-IT" dirty="0" err="1" smtClean="0">
                <a:solidFill>
                  <a:srgbClr val="C00000"/>
                </a:solidFill>
              </a:rPr>
              <a:t>Margerita</a:t>
            </a:r>
            <a:endParaRPr lang="it-IT" dirty="0" smtClean="0">
              <a:solidFill>
                <a:srgbClr val="C00000"/>
              </a:solidFill>
            </a:endParaRP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GIVITI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4048" y="16288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Cartelle cliniche</a:t>
            </a:r>
          </a:p>
          <a:p>
            <a:pPr algn="ctr"/>
            <a:r>
              <a:rPr lang="it-IT" dirty="0" err="1" smtClean="0">
                <a:solidFill>
                  <a:srgbClr val="C00000"/>
                </a:solidFill>
              </a:rPr>
              <a:t>Cardiochir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292080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Cartelle cliniche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TIPO (cartacee)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996952"/>
            <a:ext cx="1200552" cy="69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3923928" y="3573016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Qu.Di.SS</a:t>
            </a:r>
            <a:endParaRPr lang="it-IT" dirty="0" smtClean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 rot="2215048">
            <a:off x="2296200" y="2522189"/>
            <a:ext cx="158417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9289264">
            <a:off x="5104512" y="2746508"/>
            <a:ext cx="158417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12366388">
            <a:off x="5045700" y="3884449"/>
            <a:ext cx="1446778" cy="134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19612747">
            <a:off x="2395497" y="3970113"/>
            <a:ext cx="1439356" cy="158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302" name="Picture 14" descr="http://t0.gstatic.com/images?q=tbn:ANd9GcTmKcr8IPv_ArkzQgnD5SgQ8ypK8p3VYcVqvkW-apdw_f6x4OTL8H8ADF_4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149080"/>
            <a:ext cx="1080120" cy="1094651"/>
          </a:xfrm>
          <a:prstGeom prst="rect">
            <a:avLst/>
          </a:prstGeom>
          <a:noFill/>
        </p:spPr>
      </p:pic>
      <p:pic>
        <p:nvPicPr>
          <p:cNvPr id="12305" name="Picture 17" descr="http://pcprimipassi.altervista.org/joomla/images/stories/excel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916832"/>
            <a:ext cx="967680" cy="967680"/>
          </a:xfrm>
          <a:prstGeom prst="rect">
            <a:avLst/>
          </a:prstGeom>
          <a:noFill/>
        </p:spPr>
      </p:pic>
      <p:sp>
        <p:nvSpPr>
          <p:cNvPr id="22" name="CasellaDiTesto 1"/>
          <p:cNvSpPr txBox="1">
            <a:spLocks noChangeArrowheads="1"/>
          </p:cNvSpPr>
          <p:nvPr/>
        </p:nvSpPr>
        <p:spPr bwMode="auto">
          <a:xfrm>
            <a:off x="395536" y="188640"/>
            <a:ext cx="8424936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DEFINE TIPO A: start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point</a:t>
            </a:r>
            <a:endParaRPr lang="it-IT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3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MEASURE: Validazione dei dati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 flipH="1">
            <a:off x="1331640" y="2564904"/>
            <a:ext cx="242313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steps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7380312" y="1869332"/>
            <a:ext cx="242313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</a:p>
          <a:p>
            <a:r>
              <a:rPr lang="it-IT" dirty="0" smtClean="0"/>
              <a:t>.</a:t>
            </a:r>
          </a:p>
          <a:p>
            <a:r>
              <a:rPr lang="it-IT" dirty="0" smtClean="0"/>
              <a:t>.</a:t>
            </a:r>
          </a:p>
          <a:p>
            <a:r>
              <a:rPr lang="it-IT" dirty="0" smtClean="0"/>
              <a:t>.</a:t>
            </a:r>
          </a:p>
          <a:p>
            <a:r>
              <a:rPr lang="it-IT" dirty="0" smtClean="0"/>
              <a:t>.</a:t>
            </a:r>
          </a:p>
          <a:p>
            <a:r>
              <a:rPr lang="it-IT" dirty="0" smtClean="0"/>
              <a:t>.</a:t>
            </a:r>
          </a:p>
          <a:p>
            <a:r>
              <a:rPr lang="it-IT" dirty="0" smtClean="0"/>
              <a:t>.</a:t>
            </a:r>
          </a:p>
          <a:p>
            <a:r>
              <a:rPr lang="it-IT" dirty="0" smtClean="0"/>
              <a:t>.</a:t>
            </a:r>
          </a:p>
          <a:p>
            <a:r>
              <a:rPr lang="it-IT" dirty="0" smtClean="0"/>
              <a:t>.</a:t>
            </a:r>
          </a:p>
          <a:p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 rot="5400000">
            <a:off x="5796136" y="3429000"/>
            <a:ext cx="2304256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 flipH="1">
            <a:off x="7956376" y="2564904"/>
            <a:ext cx="242313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score</a:t>
            </a:r>
            <a:endParaRPr lang="it-IT" sz="2400" dirty="0"/>
          </a:p>
        </p:txBody>
      </p:sp>
      <p:graphicFrame>
        <p:nvGraphicFramePr>
          <p:cNvPr id="15" name="Group 63"/>
          <p:cNvGraphicFramePr>
            <a:graphicFrameLocks noGrp="1"/>
          </p:cNvGraphicFramePr>
          <p:nvPr/>
        </p:nvGraphicFramePr>
        <p:xfrm>
          <a:off x="2051720" y="1412777"/>
          <a:ext cx="4608511" cy="4120677"/>
        </p:xfrm>
        <a:graphic>
          <a:graphicData uri="http://schemas.openxmlformats.org/drawingml/2006/table">
            <a:tbl>
              <a:tblPr/>
              <a:tblGrid>
                <a:gridCol w="304708"/>
                <a:gridCol w="1368909"/>
                <a:gridCol w="1458351"/>
                <a:gridCol w="1476543"/>
              </a:tblGrid>
              <a:tr h="226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FONTI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STRUMENTI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Raccolta dei dati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Database PM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Software PM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Prima validazione dei dati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Database PM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Software PM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Completamento dati: immissione pazienti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Cartelle cliniche (cartacee) di reparto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Software PM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Completamento dei dati: immissione dati anagrafici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H.I.S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Software H.I.S e Software PM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Completamento dati: immissione dati clinici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Cartelle cliniche (cartacee) di reparto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Software PM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Seconda validazione dati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Database PM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Minitab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ed Excel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Integrazione dei dati clinici con il punto precedente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Archivio elettronico della Cardiochirurgia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Excel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Completamento dati clinico –chirurgici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Archivio elettronico della Cardiochirurgia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Excel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25" name="Picture 13" descr="http://us.123rf.com/400wm/400/400/bmg/bmg1003/bmg100300016/6567722-uomo-con-punto-esclama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218354"/>
            <a:ext cx="737022" cy="626470"/>
          </a:xfrm>
          <a:prstGeom prst="rect">
            <a:avLst/>
          </a:prstGeom>
          <a:noFill/>
        </p:spPr>
      </p:pic>
      <p:pic>
        <p:nvPicPr>
          <p:cNvPr id="13327" name="Picture 15" descr="http://us.123rf.com/400wm/400/400/alexmas/alexmas1110/alexmas111000018/10808544-3d-persona-accanto-a-un-punto-esclamativo-immagine-3d-isolato-sfondo-bi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5301208"/>
            <a:ext cx="472372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ttangolo 1"/>
          <p:cNvSpPr>
            <a:spLocks noChangeArrowheads="1"/>
          </p:cNvSpPr>
          <p:nvPr/>
        </p:nvSpPr>
        <p:spPr bwMode="auto">
          <a:xfrm>
            <a:off x="395536" y="1196752"/>
            <a:ext cx="82809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600" b="1" smtClean="0">
                <a:latin typeface="Constantia" pitchFamily="18" charset="0"/>
              </a:rPr>
              <a:t>Ridefinizione valore tempo </a:t>
            </a:r>
            <a:r>
              <a:rPr lang="it-IT" sz="2600" b="1" dirty="0" smtClean="0">
                <a:latin typeface="Constantia" pitchFamily="18" charset="0"/>
              </a:rPr>
              <a:t>di degenza [</a:t>
            </a:r>
            <a:r>
              <a:rPr lang="it-IT" sz="2600" b="1" dirty="0" err="1" smtClean="0">
                <a:latin typeface="Constantia" pitchFamily="18" charset="0"/>
              </a:rPr>
              <a:t>gg</a:t>
            </a:r>
            <a:r>
              <a:rPr lang="it-IT" sz="2600" b="1" dirty="0" smtClean="0">
                <a:latin typeface="Constantia" pitchFamily="18" charset="0"/>
              </a:rPr>
              <a:t>] </a:t>
            </a:r>
            <a:endParaRPr lang="it-IT" sz="2600" b="1" dirty="0">
              <a:latin typeface="Constantia" pitchFamily="18" charset="0"/>
            </a:endParaRPr>
          </a:p>
        </p:txBody>
      </p:sp>
      <p:sp>
        <p:nvSpPr>
          <p:cNvPr id="10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9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MEASURE: Validazione dei dati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542285" cy="384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341" y="4437112"/>
            <a:ext cx="234863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ttangolo 1"/>
          <p:cNvSpPr>
            <a:spLocks noChangeArrowheads="1"/>
          </p:cNvSpPr>
          <p:nvPr/>
        </p:nvSpPr>
        <p:spPr bwMode="auto">
          <a:xfrm>
            <a:off x="539552" y="260648"/>
            <a:ext cx="81359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b="1">
                <a:latin typeface="Constantia" pitchFamily="18" charset="0"/>
              </a:rPr>
              <a:t>ELABORAZIONI DEI DATI IN BASE ALLA COMPLESSITA’ DI INTERVENTO</a:t>
            </a:r>
          </a:p>
        </p:txBody>
      </p:sp>
      <p:sp>
        <p:nvSpPr>
          <p:cNvPr id="63491" name="CasellaDiTesto 2"/>
          <p:cNvSpPr txBox="1">
            <a:spLocks noChangeArrowheads="1"/>
          </p:cNvSpPr>
          <p:nvPr/>
        </p:nvSpPr>
        <p:spPr bwMode="auto">
          <a:xfrm>
            <a:off x="609402" y="1362373"/>
            <a:ext cx="79930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000" dirty="0">
                <a:latin typeface="Constantia" pitchFamily="18" charset="0"/>
              </a:rPr>
              <a:t> CHIRURGIA CORONARICA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it-IT" sz="2000" dirty="0"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000" dirty="0">
                <a:latin typeface="Constantia" pitchFamily="18" charset="0"/>
              </a:rPr>
              <a:t> CHIRURGIA AORTICA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it-IT" sz="2000" dirty="0"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000" dirty="0">
                <a:latin typeface="Constantia" pitchFamily="18" charset="0"/>
              </a:rPr>
              <a:t> CHIRURGIA VALVOLARE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it-IT" sz="2000" dirty="0"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000" dirty="0">
                <a:latin typeface="Constantia" pitchFamily="18" charset="0"/>
              </a:rPr>
              <a:t> CHIRURGIA AORTICA + CORONARICA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it-IT" sz="2000" dirty="0"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000" dirty="0">
                <a:latin typeface="Constantia" pitchFamily="18" charset="0"/>
              </a:rPr>
              <a:t> CHIRURGIA MITRALE + CORONARICA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it-IT" sz="2000" dirty="0"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000" dirty="0">
                <a:latin typeface="Constantia" pitchFamily="18" charset="0"/>
              </a:rPr>
              <a:t> CHIRURGIA PLURIVALVOLARE</a:t>
            </a: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7954764" y="1362373"/>
            <a:ext cx="720725" cy="4248150"/>
          </a:xfrm>
          <a:prstGeom prst="downArrow">
            <a:avLst>
              <a:gd name="adj1" fmla="val 50000"/>
              <a:gd name="adj2" fmla="val 147357"/>
            </a:avLst>
          </a:prstGeom>
          <a:gradFill rotWithShape="1">
            <a:gsLst>
              <a:gs pos="0">
                <a:srgbClr val="DEA504"/>
              </a:gs>
              <a:gs pos="100000">
                <a:srgbClr val="FE0202"/>
              </a:gs>
            </a:gsLst>
            <a:lin ang="5400000" scaled="1"/>
          </a:gradFill>
          <a:ln w="9525">
            <a:solidFill>
              <a:srgbClr val="FE060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cxnSp>
        <p:nvCxnSpPr>
          <p:cNvPr id="10" name="Connettore 2 9"/>
          <p:cNvCxnSpPr>
            <a:cxnSpLocks noChangeShapeType="1"/>
            <a:endCxn id="11" idx="1"/>
          </p:cNvCxnSpPr>
          <p:nvPr/>
        </p:nvCxnSpPr>
        <p:spPr bwMode="auto">
          <a:xfrm flipV="1">
            <a:off x="3993952" y="2425998"/>
            <a:ext cx="701675" cy="665163"/>
          </a:xfrm>
          <a:prstGeom prst="straightConnector1">
            <a:avLst/>
          </a:prstGeom>
          <a:noFill/>
          <a:ln w="50800" algn="ctr">
            <a:solidFill>
              <a:srgbClr val="FE0202"/>
            </a:solidFill>
            <a:round/>
            <a:headEnd/>
            <a:tailEnd type="arrow" w="med" len="med"/>
          </a:ln>
        </p:spPr>
      </p:cxn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714677" y="1398886"/>
            <a:ext cx="3167062" cy="2052637"/>
          </a:xfrm>
          <a:prstGeom prst="rect">
            <a:avLst/>
          </a:prstGeom>
          <a:solidFill>
            <a:srgbClr val="FE0202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latin typeface="Constantia" pitchFamily="18" charset="0"/>
              </a:rPr>
              <a:t>Si parla del 40% dei pazienti totali che hanno una degenza media  pari a 5,1.</a:t>
            </a:r>
          </a:p>
          <a:p>
            <a:pPr algn="just"/>
            <a:r>
              <a:rPr lang="it-IT">
                <a:latin typeface="Constantia" pitchFamily="18" charset="0"/>
              </a:rPr>
              <a:t>Il 33% di questi pazienti mostra come giorno settimanale di ingresso il martedì.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898327" y="2802236"/>
            <a:ext cx="3094037" cy="57626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64140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6516216" y="4221088"/>
            <a:ext cx="2305050" cy="1503362"/>
          </a:xfrm>
          <a:prstGeom prst="rect">
            <a:avLst/>
          </a:prstGeom>
          <a:solidFill>
            <a:srgbClr val="0000FF">
              <a:alpha val="23921"/>
            </a:srgb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latin typeface="Constantia" pitchFamily="18" charset="0"/>
              </a:rPr>
              <a:t>L’età media è di 70.1 anni, che risulta maggiore rispetto a quella su territorio nazionale.</a:t>
            </a: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9" name="Titolo 8"/>
          <p:cNvSpPr txBox="1">
            <a:spLocks/>
          </p:cNvSpPr>
          <p:nvPr/>
        </p:nvSpPr>
        <p:spPr>
          <a:xfrm>
            <a:off x="323528" y="476672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Analyze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Età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asellaDiTesto 1"/>
          <p:cNvSpPr txBox="1">
            <a:spLocks noChangeArrowheads="1"/>
          </p:cNvSpPr>
          <p:nvPr/>
        </p:nvSpPr>
        <p:spPr bwMode="auto">
          <a:xfrm>
            <a:off x="2268538" y="836613"/>
            <a:ext cx="518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>
              <a:latin typeface="Constantia" pitchFamily="18" charset="0"/>
            </a:endParaRPr>
          </a:p>
        </p:txBody>
      </p:sp>
      <p:sp>
        <p:nvSpPr>
          <p:cNvPr id="33794" name="CasellaDiTesto 4"/>
          <p:cNvSpPr txBox="1">
            <a:spLocks noChangeArrowheads="1"/>
          </p:cNvSpPr>
          <p:nvPr/>
        </p:nvSpPr>
        <p:spPr bwMode="auto">
          <a:xfrm>
            <a:off x="395288" y="1341438"/>
            <a:ext cx="8353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2200">
              <a:latin typeface="Constantia" pitchFamily="18" charset="0"/>
            </a:endParaRPr>
          </a:p>
        </p:txBody>
      </p:sp>
      <p:graphicFrame>
        <p:nvGraphicFramePr>
          <p:cNvPr id="34872" name="Group 56"/>
          <p:cNvGraphicFramePr>
            <a:graphicFrameLocks noGrp="1"/>
          </p:cNvGraphicFramePr>
          <p:nvPr/>
        </p:nvGraphicFramePr>
        <p:xfrm>
          <a:off x="1115616" y="1484784"/>
          <a:ext cx="7200799" cy="4457700"/>
        </p:xfrm>
        <a:graphic>
          <a:graphicData uri="http://schemas.openxmlformats.org/drawingml/2006/table">
            <a:tbl>
              <a:tblPr/>
              <a:tblGrid>
                <a:gridCol w="2400757"/>
                <a:gridCol w="2399286"/>
                <a:gridCol w="2400756"/>
              </a:tblGrid>
              <a:tr h="675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PATOLOGIE COESISTENTI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PAZIENTI (TIPO A)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PAZIENTI PROGETTO MARGHERITA NAZIONALE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Ipertensione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68.4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65.8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Valvulopatia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25.5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39.1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Angina 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23.8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25.8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1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Scompenso cardiaco classe NYHA 1,2,3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15.9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23.6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Vasculopatia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12.5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23.4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Infarto 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18.3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19.8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Diabete non complicate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18.6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17.6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Aritmia 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20.0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14.0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Pneumopatia cronica lieve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11.3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10.5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Vasculopatia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cerebrale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8.2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8" name="Titolo 8"/>
          <p:cNvSpPr txBox="1">
            <a:spLocks/>
          </p:cNvSpPr>
          <p:nvPr/>
        </p:nvSpPr>
        <p:spPr>
          <a:xfrm>
            <a:off x="323528" y="260648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Analyze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Patologie coesistenti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85" y="2414910"/>
            <a:ext cx="37448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Immagin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901" y="2342902"/>
            <a:ext cx="39592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CasellaDiTesto 4"/>
          <p:cNvSpPr txBox="1">
            <a:spLocks noChangeArrowheads="1"/>
          </p:cNvSpPr>
          <p:nvPr/>
        </p:nvSpPr>
        <p:spPr bwMode="auto">
          <a:xfrm>
            <a:off x="825749" y="4574456"/>
            <a:ext cx="309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onstantia" pitchFamily="18" charset="0"/>
              </a:rPr>
              <a:t>EuroSCORE della TIPO</a:t>
            </a:r>
          </a:p>
        </p:txBody>
      </p:sp>
      <p:sp>
        <p:nvSpPr>
          <p:cNvPr id="57350" name="Rettangolo 5"/>
          <p:cNvSpPr>
            <a:spLocks noChangeArrowheads="1"/>
          </p:cNvSpPr>
          <p:nvPr/>
        </p:nvSpPr>
        <p:spPr bwMode="auto">
          <a:xfrm>
            <a:off x="4499224" y="4574456"/>
            <a:ext cx="410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onstantia" pitchFamily="18" charset="0"/>
              </a:rPr>
              <a:t>EuroSCORE su territorio nazionale</a:t>
            </a:r>
          </a:p>
        </p:txBody>
      </p:sp>
      <p:sp>
        <p:nvSpPr>
          <p:cNvPr id="11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0" name="Titolo 8"/>
          <p:cNvSpPr txBox="1">
            <a:spLocks/>
          </p:cNvSpPr>
          <p:nvPr/>
        </p:nvSpPr>
        <p:spPr>
          <a:xfrm>
            <a:off x="323528" y="404664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Analyze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ES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Sanità: </a:t>
            </a:r>
            <a:r>
              <a:rPr kumimoji="0" lang="it-IT" sz="43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Indicatori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4644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it-IT" sz="3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3800" dirty="0" smtClean="0"/>
              <a:t>La </a:t>
            </a:r>
            <a:r>
              <a:rPr lang="it-IT" sz="3800" b="1" dirty="0" smtClean="0"/>
              <a:t>misurabilità e la </a:t>
            </a:r>
            <a:r>
              <a:rPr lang="it-IT" sz="3800" b="1" dirty="0" err="1" smtClean="0"/>
              <a:t>confrontabilità</a:t>
            </a:r>
            <a:r>
              <a:rPr lang="it-IT" sz="3800" b="1" dirty="0" smtClean="0"/>
              <a:t> dei dati </a:t>
            </a:r>
            <a:r>
              <a:rPr lang="it-IT" sz="3800" dirty="0" smtClean="0"/>
              <a:t>rendono da una parte gli </a:t>
            </a:r>
            <a:r>
              <a:rPr lang="it-IT" sz="3800" b="1" dirty="0" smtClean="0"/>
              <a:t>operatori</a:t>
            </a:r>
            <a:r>
              <a:rPr lang="it-IT" sz="3800" dirty="0" smtClean="0"/>
              <a:t> più consapevoli e dall’altra gli </a:t>
            </a:r>
            <a:r>
              <a:rPr lang="it-IT" sz="3800" b="1" dirty="0" smtClean="0"/>
              <a:t>utenti</a:t>
            </a:r>
            <a:r>
              <a:rPr lang="it-IT" sz="3800" dirty="0" smtClean="0"/>
              <a:t> sereni del rispetto dei programmi di cura basati su criteri scientifici riconosciuti 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</a:rPr>
              <a:t>[La Sicurezza nelle Cure, Napoli 20 settembre 2012]</a:t>
            </a:r>
          </a:p>
          <a:p>
            <a:pPr marL="0" indent="0" algn="ctr">
              <a:buNone/>
            </a:pPr>
            <a:endParaRPr lang="it-IT" sz="2900" dirty="0" smtClean="0"/>
          </a:p>
          <a:p>
            <a:pPr algn="ctr">
              <a:buNone/>
            </a:pPr>
            <a:endParaRPr lang="it-IT" sz="4500" dirty="0" smtClean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smtClean="0">
                <a:solidFill>
                  <a:schemeClr val="tx1"/>
                </a:solidFill>
              </a:rPr>
              <a:t>Un modello per la qualificazione di una terapia intensiva postoperatoria cardiochirurgica </a:t>
            </a:r>
          </a:p>
          <a:p>
            <a:r>
              <a:rPr lang="it-IT" sz="1200" b="1" smtClean="0">
                <a:solidFill>
                  <a:schemeClr val="tx1"/>
                </a:solidFill>
              </a:rPr>
              <a:t>Fabrizio Clemente - Istituto di Ingegneria Biomedica (ISiB-CNR) - Roma</a:t>
            </a:r>
          </a:p>
          <a:p>
            <a:endParaRPr lang="it-IT" sz="1200" smtClean="0"/>
          </a:p>
          <a:p>
            <a:r>
              <a:rPr lang="it-IT" sz="1200" b="1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CasellaDiTesto 4"/>
          <p:cNvSpPr txBox="1">
            <a:spLocks noChangeArrowheads="1"/>
          </p:cNvSpPr>
          <p:nvPr/>
        </p:nvSpPr>
        <p:spPr bwMode="auto">
          <a:xfrm>
            <a:off x="970657" y="2060302"/>
            <a:ext cx="295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latin typeface="Constantia" pitchFamily="18" charset="0"/>
              </a:rPr>
              <a:t>INFEZIONI ALL’AMMISSIONE</a:t>
            </a:r>
          </a:p>
        </p:txBody>
      </p:sp>
      <p:sp>
        <p:nvSpPr>
          <p:cNvPr id="61446" name="CasellaDiTesto 5"/>
          <p:cNvSpPr txBox="1">
            <a:spLocks noChangeArrowheads="1"/>
          </p:cNvSpPr>
          <p:nvPr/>
        </p:nvSpPr>
        <p:spPr bwMode="auto">
          <a:xfrm>
            <a:off x="4644132" y="2060302"/>
            <a:ext cx="381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latin typeface="Constantia" pitchFamily="18" charset="0"/>
              </a:rPr>
              <a:t>INFEZIONI </a:t>
            </a:r>
          </a:p>
          <a:p>
            <a:pPr algn="ctr"/>
            <a:r>
              <a:rPr lang="it-IT" sz="2400">
                <a:latin typeface="Constantia" pitchFamily="18" charset="0"/>
              </a:rPr>
              <a:t>ACQUISITE IN DEGENZA</a:t>
            </a: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5901" name="Group 61"/>
          <p:cNvGraphicFramePr>
            <a:graphicFrameLocks noGrp="1"/>
          </p:cNvGraphicFramePr>
          <p:nvPr/>
        </p:nvGraphicFramePr>
        <p:xfrm>
          <a:off x="611560" y="3068960"/>
          <a:ext cx="3783764" cy="2616030"/>
        </p:xfrm>
        <a:graphic>
          <a:graphicData uri="http://schemas.openxmlformats.org/drawingml/2006/table">
            <a:tbl>
              <a:tblPr/>
              <a:tblGrid>
                <a:gridCol w="1304191"/>
                <a:gridCol w="1219294"/>
                <a:gridCol w="1260279"/>
              </a:tblGrid>
              <a:tr h="1252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GRAVITA’ DELL’INFEZIONE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PAZIENTI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(TIPO A)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PAZIENTI PROGETTO MARGHERITA NAZIONALE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INFEZIONE /SEPSI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92.8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7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SEPSI GRAVE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33.3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4.49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SHOCK SETTICO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6.7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2.69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05" name="Group 65"/>
          <p:cNvGraphicFramePr>
            <a:graphicFrameLocks noGrp="1"/>
          </p:cNvGraphicFramePr>
          <p:nvPr/>
        </p:nvGraphicFramePr>
        <p:xfrm>
          <a:off x="4716020" y="3069084"/>
          <a:ext cx="3817068" cy="2715195"/>
        </p:xfrm>
        <a:graphic>
          <a:graphicData uri="http://schemas.openxmlformats.org/drawingml/2006/table">
            <a:tbl>
              <a:tblPr/>
              <a:tblGrid>
                <a:gridCol w="1295399"/>
                <a:gridCol w="1248812"/>
                <a:gridCol w="1272857"/>
              </a:tblGrid>
              <a:tr h="1224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GRAVITA’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DELL’ INFEZIONE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PAZIENTI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(TIPO A)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PAZIENTI PROGETTO MARGHERITA NAZIONALE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INFEZIONE/SEPSI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51.35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77.87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68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SEPSI GRAVE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27.03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11.15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SHOCK SETTICO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21.62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10.98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1" name="Titolo 8"/>
          <p:cNvSpPr txBox="1">
            <a:spLocks/>
          </p:cNvSpPr>
          <p:nvPr/>
        </p:nvSpPr>
        <p:spPr>
          <a:xfrm>
            <a:off x="323528" y="476672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Analyze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Infezioni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CasellaDiTesto 3"/>
          <p:cNvSpPr txBox="1">
            <a:spLocks noChangeArrowheads="1"/>
          </p:cNvSpPr>
          <p:nvPr/>
        </p:nvSpPr>
        <p:spPr bwMode="auto">
          <a:xfrm>
            <a:off x="612775" y="836613"/>
            <a:ext cx="8351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b="1">
                <a:latin typeface="Constantia" pitchFamily="18" charset="0"/>
              </a:rPr>
              <a:t>DESTINAZIONE DI TRASFERIMENTO</a:t>
            </a:r>
          </a:p>
        </p:txBody>
      </p:sp>
      <p:sp>
        <p:nvSpPr>
          <p:cNvPr id="59397" name="CasellaDiTesto 4"/>
          <p:cNvSpPr txBox="1">
            <a:spLocks noChangeArrowheads="1"/>
          </p:cNvSpPr>
          <p:nvPr/>
        </p:nvSpPr>
        <p:spPr bwMode="auto">
          <a:xfrm>
            <a:off x="755650" y="1916113"/>
            <a:ext cx="3240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200">
                <a:latin typeface="Constantia" pitchFamily="18" charset="0"/>
              </a:rPr>
              <a:t> Reparto medico</a:t>
            </a:r>
          </a:p>
          <a:p>
            <a:pPr>
              <a:buFont typeface="Wingdings" pitchFamily="2" charset="2"/>
              <a:buChar char="Ø"/>
            </a:pPr>
            <a:endParaRPr lang="it-IT" sz="22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>
                <a:latin typeface="Constantia" pitchFamily="18" charset="0"/>
              </a:rPr>
              <a:t> Reparto chirurgico</a:t>
            </a:r>
          </a:p>
          <a:p>
            <a:pPr>
              <a:buFont typeface="Wingdings" pitchFamily="2" charset="2"/>
              <a:buChar char="Ø"/>
            </a:pPr>
            <a:endParaRPr lang="it-IT" sz="22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>
                <a:latin typeface="Constantia" pitchFamily="18" charset="0"/>
              </a:rPr>
              <a:t> Riabilitazione o  </a:t>
            </a:r>
          </a:p>
          <a:p>
            <a:pPr>
              <a:buFont typeface="Wingdings" pitchFamily="2" charset="2"/>
              <a:buNone/>
            </a:pPr>
            <a:r>
              <a:rPr lang="it-IT" sz="2200">
                <a:latin typeface="Constantia" pitchFamily="18" charset="0"/>
              </a:rPr>
              <a:t>    subintensiva</a:t>
            </a:r>
          </a:p>
          <a:p>
            <a:pPr>
              <a:buFont typeface="Wingdings" pitchFamily="2" charset="2"/>
              <a:buChar char="Ø"/>
            </a:pPr>
            <a:endParaRPr lang="it-IT" sz="22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>
                <a:latin typeface="Constantia" pitchFamily="18" charset="0"/>
              </a:rPr>
              <a:t> Altra TI </a:t>
            </a:r>
          </a:p>
          <a:p>
            <a:pPr>
              <a:buFont typeface="Wingdings" pitchFamily="2" charset="2"/>
              <a:buChar char="Ø"/>
            </a:pPr>
            <a:endParaRPr lang="it-IT" sz="22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>
                <a:latin typeface="Constantia" pitchFamily="18" charset="0"/>
              </a:rPr>
              <a:t> Deceduto</a:t>
            </a:r>
          </a:p>
        </p:txBody>
      </p:sp>
      <p:pic>
        <p:nvPicPr>
          <p:cNvPr id="59398" name="Immagin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773238"/>
            <a:ext cx="482600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>
            <a:spLocks noChangeArrowheads="1"/>
          </p:cNvSpPr>
          <p:nvPr/>
        </p:nvSpPr>
        <p:spPr bwMode="auto">
          <a:xfrm>
            <a:off x="755650" y="2492375"/>
            <a:ext cx="2808288" cy="649288"/>
          </a:xfrm>
          <a:prstGeom prst="ellipse">
            <a:avLst/>
          </a:prstGeom>
          <a:noFill/>
          <a:ln w="50800" algn="ctr">
            <a:solidFill>
              <a:srgbClr val="FE020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563938" y="2781300"/>
            <a:ext cx="649287" cy="0"/>
          </a:xfrm>
          <a:prstGeom prst="line">
            <a:avLst/>
          </a:prstGeom>
          <a:noFill/>
          <a:ln w="50800">
            <a:solidFill>
              <a:srgbClr val="FE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7691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6" name="Titolo 8"/>
          <p:cNvSpPr txBox="1">
            <a:spLocks/>
          </p:cNvSpPr>
          <p:nvPr/>
        </p:nvSpPr>
        <p:spPr>
          <a:xfrm>
            <a:off x="395536" y="332656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Analyze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ventilazione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[</a:t>
            </a:r>
            <a:r>
              <a:rPr kumimoji="0" lang="it-IT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gg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3" name="Titolo 8"/>
          <p:cNvSpPr txBox="1">
            <a:spLocks/>
          </p:cNvSpPr>
          <p:nvPr/>
        </p:nvSpPr>
        <p:spPr>
          <a:xfrm>
            <a:off x="395536" y="116632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PRE TI – DURANTE TI – POST 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193" y="1144501"/>
            <a:ext cx="8244408" cy="472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2411760" y="1484784"/>
          <a:ext cx="4877643" cy="405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612476" y="4821481"/>
            <a:ext cx="432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</a:t>
            </a:r>
            <a:endParaRPr lang="it-IT" sz="3600" dirty="0"/>
          </a:p>
        </p:txBody>
      </p:sp>
      <p:sp>
        <p:nvSpPr>
          <p:cNvPr id="9" name="Titolo 8"/>
          <p:cNvSpPr txBox="1">
            <a:spLocks/>
          </p:cNvSpPr>
          <p:nvPr/>
        </p:nvSpPr>
        <p:spPr>
          <a:xfrm>
            <a:off x="395536" y="116632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PRE TI – DURANTE TI – POST TI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460" y="1433242"/>
            <a:ext cx="18085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Ammissione in H 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>
            <a:off x="4779080" y="1898944"/>
            <a:ext cx="144016" cy="7200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164288" y="3789040"/>
            <a:ext cx="13837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Ammissione </a:t>
            </a:r>
          </a:p>
          <a:p>
            <a:pPr algn="ctr"/>
            <a:r>
              <a:rPr lang="it-IT" dirty="0" smtClean="0"/>
              <a:t>in TIPO</a:t>
            </a:r>
            <a:endParaRPr lang="it-IT" dirty="0"/>
          </a:p>
        </p:txBody>
      </p:sp>
      <p:sp>
        <p:nvSpPr>
          <p:cNvPr id="15" name="Freccia a sinistra 14"/>
          <p:cNvSpPr/>
          <p:nvPr/>
        </p:nvSpPr>
        <p:spPr>
          <a:xfrm flipV="1">
            <a:off x="5739894" y="3998823"/>
            <a:ext cx="1224136" cy="1456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/>
          <p:cNvSpPr/>
          <p:nvPr/>
        </p:nvSpPr>
        <p:spPr>
          <a:xfrm rot="10800000" flipV="1">
            <a:off x="2364462" y="3736082"/>
            <a:ext cx="1368152" cy="14401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187624" y="3429000"/>
            <a:ext cx="10783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Post TIPO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991832" cy="466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8" name="CasellaDiTesto 3"/>
          <p:cNvSpPr txBox="1">
            <a:spLocks noChangeArrowheads="1"/>
          </p:cNvSpPr>
          <p:nvPr/>
        </p:nvSpPr>
        <p:spPr bwMode="auto">
          <a:xfrm>
            <a:off x="3131840" y="4437112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Constantia" pitchFamily="18" charset="0"/>
              </a:rPr>
              <a:t>Giovedì e sabato</a:t>
            </a:r>
          </a:p>
          <a:p>
            <a:pPr algn="ctr"/>
            <a:r>
              <a:rPr lang="it-IT" sz="2000" dirty="0" smtClean="0">
                <a:latin typeface="Constantia" pitchFamily="18" charset="0"/>
              </a:rPr>
              <a:t>Week hospital!</a:t>
            </a:r>
            <a:endParaRPr lang="it-IT" sz="2000" dirty="0">
              <a:latin typeface="Constantia" pitchFamily="18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>
          <a:xfrm>
            <a:off x="323528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62500" lnSpcReduction="20000"/>
          </a:bodyPr>
          <a:lstStyle/>
          <a:p>
            <a:pPr algn="ctr"/>
            <a:r>
              <a:rPr lang="it-IT" sz="4400" b="1" dirty="0" smtClean="0">
                <a:latin typeface="Constantia" pitchFamily="18" charset="0"/>
              </a:rPr>
              <a:t>ELABORAZIONI DEI DATI IN BASE ALLA GIORNATA </a:t>
            </a:r>
            <a:r>
              <a:rPr lang="it-IT" sz="4400" b="1" dirty="0" err="1" smtClean="0">
                <a:latin typeface="Constantia" pitchFamily="18" charset="0"/>
              </a:rPr>
              <a:t>D’INGRESSO</a:t>
            </a:r>
            <a:r>
              <a:rPr lang="it-IT" sz="4400" b="1" dirty="0" smtClean="0">
                <a:latin typeface="Constantia" pitchFamily="18" charset="0"/>
              </a:rPr>
              <a:t> IN TERAPIA INTENSIVA</a:t>
            </a:r>
            <a:endParaRPr lang="it-IT" sz="4400" b="1" dirty="0">
              <a:latin typeface="Constantia" pitchFamily="18" charset="0"/>
            </a:endParaRPr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3440927" cy="22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sellaDiTesto 3"/>
          <p:cNvSpPr txBox="1">
            <a:spLocks noChangeArrowheads="1"/>
          </p:cNvSpPr>
          <p:nvPr/>
        </p:nvSpPr>
        <p:spPr bwMode="auto">
          <a:xfrm>
            <a:off x="251520" y="4581128"/>
            <a:ext cx="4392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latin typeface="Constantia" pitchFamily="18" charset="0"/>
              </a:rPr>
              <a:t>Indice di produttività mensile</a:t>
            </a:r>
            <a:r>
              <a:rPr lang="it-IT" sz="1600" dirty="0"/>
              <a:t>   </a:t>
            </a:r>
          </a:p>
        </p:txBody>
      </p:sp>
      <p:pic>
        <p:nvPicPr>
          <p:cNvPr id="4103" name="Immagin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486640" cy="230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CasellaDiTesto 5"/>
          <p:cNvSpPr txBox="1">
            <a:spLocks noChangeArrowheads="1"/>
          </p:cNvSpPr>
          <p:nvPr/>
        </p:nvSpPr>
        <p:spPr bwMode="auto">
          <a:xfrm>
            <a:off x="4499992" y="4581128"/>
            <a:ext cx="4176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latin typeface="Constantia" pitchFamily="18" charset="0"/>
              </a:rPr>
              <a:t>Indice di efficienza mensile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494088" y="5013175"/>
          <a:ext cx="6086475" cy="8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Documento" r:id="rId5" imgW="6181161" imgH="758907" progId="Word.Document.12">
                  <p:embed/>
                </p:oleObj>
              </mc:Choice>
              <mc:Fallback>
                <p:oleObj name="Documento" r:id="rId5" imgW="6181161" imgH="758907" progId="Word.Document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5013175"/>
                        <a:ext cx="6086475" cy="8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-655265" y="5012730"/>
          <a:ext cx="60912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Modello con attivazione macro" r:id="rId7" imgW="6091486" imgH="761753" progId="Word.DocumentMacroEnabled.12">
                  <p:embed/>
                </p:oleObj>
              </mc:Choice>
              <mc:Fallback>
                <p:oleObj name="Modello con attivazione macro" r:id="rId7" imgW="6091486" imgH="761753" progId="Word.DocumentMacroEnabled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55265" y="5012730"/>
                        <a:ext cx="60912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251520" y="1052736"/>
            <a:ext cx="8351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latin typeface="Constantia" pitchFamily="18" charset="0"/>
              </a:rPr>
              <a:t>INDICE </a:t>
            </a:r>
            <a:r>
              <a:rPr lang="it-IT" sz="2000" dirty="0" err="1">
                <a:latin typeface="Constantia" pitchFamily="18" charset="0"/>
              </a:rPr>
              <a:t>DI</a:t>
            </a:r>
            <a:r>
              <a:rPr lang="it-IT" sz="2000" dirty="0">
                <a:latin typeface="Constantia" pitchFamily="18" charset="0"/>
              </a:rPr>
              <a:t> OCCUPAZIONE POSTO </a:t>
            </a:r>
            <a:r>
              <a:rPr lang="it-IT" sz="2000" dirty="0" smtClean="0">
                <a:latin typeface="Constantia" pitchFamily="18" charset="0"/>
              </a:rPr>
              <a:t>LETTO PSN (70-75%) </a:t>
            </a:r>
          </a:p>
          <a:p>
            <a:pPr algn="ctr">
              <a:buFont typeface="Wingdings" pitchFamily="2" charset="2"/>
              <a:buChar char="Ø"/>
            </a:pPr>
            <a:endParaRPr lang="it-IT" sz="2000" dirty="0">
              <a:latin typeface="Constantia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619672" y="1484784"/>
          <a:ext cx="6019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o" r:id="rId9" imgW="6097562" imgH="634889" progId="Word.Document.12">
                  <p:embed/>
                </p:oleObj>
              </mc:Choice>
              <mc:Fallback>
                <p:oleObj name="Documento" r:id="rId9" imgW="6097562" imgH="634889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484784"/>
                        <a:ext cx="601980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6" name="Titolo 8"/>
          <p:cNvSpPr txBox="1">
            <a:spLocks/>
          </p:cNvSpPr>
          <p:nvPr/>
        </p:nvSpPr>
        <p:spPr>
          <a:xfrm>
            <a:off x="251520" y="116632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3200" b="1" dirty="0" smtClean="0">
                <a:latin typeface="Constantia" pitchFamily="18" charset="0"/>
              </a:rPr>
              <a:t>INDICATORI </a:t>
            </a:r>
            <a:r>
              <a:rPr lang="it-IT" sz="3200" b="1" dirty="0" err="1" smtClean="0">
                <a:latin typeface="Constantia" pitchFamily="18" charset="0"/>
              </a:rPr>
              <a:t>DI</a:t>
            </a:r>
            <a:r>
              <a:rPr lang="it-IT" sz="3200" b="1" dirty="0" smtClean="0">
                <a:latin typeface="Constantia" pitchFamily="18" charset="0"/>
              </a:rPr>
              <a:t> EFFICIENZA</a:t>
            </a:r>
            <a:endParaRPr lang="it-IT" sz="3200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CasellaDiTesto 2"/>
          <p:cNvSpPr txBox="1">
            <a:spLocks noChangeArrowheads="1"/>
          </p:cNvSpPr>
          <p:nvPr/>
        </p:nvSpPr>
        <p:spPr bwMode="auto">
          <a:xfrm>
            <a:off x="828675" y="1124744"/>
            <a:ext cx="676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onstantia" pitchFamily="18" charset="0"/>
              </a:rPr>
              <a:t>INDICE DI ROTAZIONE ANNUO</a:t>
            </a:r>
          </a:p>
        </p:txBody>
      </p:sp>
      <p:sp>
        <p:nvSpPr>
          <p:cNvPr id="5126" name="CasellaDiTesto 3"/>
          <p:cNvSpPr txBox="1">
            <a:spLocks noChangeArrowheads="1"/>
          </p:cNvSpPr>
          <p:nvPr/>
        </p:nvSpPr>
        <p:spPr bwMode="auto">
          <a:xfrm>
            <a:off x="827088" y="3608189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nstantia" pitchFamily="18" charset="0"/>
              </a:rPr>
              <a:t>INTERVALLO </a:t>
            </a:r>
            <a:r>
              <a:rPr lang="it-IT" sz="2000" dirty="0" err="1">
                <a:latin typeface="Constantia" pitchFamily="18" charset="0"/>
              </a:rPr>
              <a:t>DI</a:t>
            </a:r>
            <a:r>
              <a:rPr lang="it-IT" sz="2000" dirty="0">
                <a:latin typeface="Constantia" pitchFamily="18" charset="0"/>
              </a:rPr>
              <a:t> TURNOVER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93875" y="1701006"/>
          <a:ext cx="609123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Documento" r:id="rId3" imgW="6091486" imgH="943958" progId="Word.Document.12">
                  <p:embed/>
                </p:oleObj>
              </mc:Choice>
              <mc:Fallback>
                <p:oleObj name="Documento" r:id="rId3" imgW="6091486" imgH="943958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1701006"/>
                        <a:ext cx="6091238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CasellaDiTesto 5"/>
          <p:cNvSpPr txBox="1">
            <a:spLocks noChangeArrowheads="1"/>
          </p:cNvSpPr>
          <p:nvPr/>
        </p:nvSpPr>
        <p:spPr bwMode="auto">
          <a:xfrm>
            <a:off x="827088" y="2636044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nstantia" pitchFamily="18" charset="0"/>
              </a:rPr>
              <a:t>Nel rapporto personalizzato del “Progetto Margherita” tale indice vale 69.4%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23850" y="4264322"/>
          <a:ext cx="914558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9" name="Documento" r:id="rId5" imgW="9608309" imgH="621640" progId="Word.Document.12">
                  <p:embed/>
                </p:oleObj>
              </mc:Choice>
              <mc:Fallback>
                <p:oleObj name="Documento" r:id="rId5" imgW="9608309" imgH="621640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64322"/>
                        <a:ext cx="9145588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CasellaDiTesto 7"/>
          <p:cNvSpPr txBox="1">
            <a:spLocks noChangeArrowheads="1"/>
          </p:cNvSpPr>
          <p:nvPr/>
        </p:nvSpPr>
        <p:spPr bwMode="auto">
          <a:xfrm>
            <a:off x="827584" y="5013176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dirty="0">
                <a:latin typeface="Constantia" pitchFamily="18" charset="0"/>
              </a:rPr>
              <a:t>Nel rapporto personalizzato del “Progetto Margherita” è espresso in h.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latin typeface="Constantia" pitchFamily="18" charset="0"/>
              </a:rPr>
              <a:t>L’intervallo di turnover deve essere compreso tra 0 e 3.  </a:t>
            </a:r>
          </a:p>
        </p:txBody>
      </p:sp>
      <p:sp>
        <p:nvSpPr>
          <p:cNvPr id="9" name="Titolo 8"/>
          <p:cNvSpPr txBox="1">
            <a:spLocks/>
          </p:cNvSpPr>
          <p:nvPr/>
        </p:nvSpPr>
        <p:spPr>
          <a:xfrm>
            <a:off x="251520" y="116632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3200" b="1" dirty="0" smtClean="0">
                <a:latin typeface="Constantia" pitchFamily="18" charset="0"/>
              </a:rPr>
              <a:t>INDICATORI </a:t>
            </a:r>
            <a:r>
              <a:rPr lang="it-IT" sz="3200" b="1" dirty="0" err="1" smtClean="0">
                <a:latin typeface="Constantia" pitchFamily="18" charset="0"/>
              </a:rPr>
              <a:t>DI</a:t>
            </a:r>
            <a:r>
              <a:rPr lang="it-IT" sz="3200" b="1" dirty="0" smtClean="0">
                <a:latin typeface="Constantia" pitchFamily="18" charset="0"/>
              </a:rPr>
              <a:t> EFFICIENZA</a:t>
            </a:r>
            <a:endParaRPr lang="it-IT" sz="3200" b="1" dirty="0">
              <a:latin typeface="Constantia" pitchFamily="18" charset="0"/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(ISiB-CNR)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59632" y="2564904"/>
            <a:ext cx="663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Grazie per l’attenzione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/>
        </p:nvSpPr>
        <p:spPr bwMode="auto">
          <a:xfrm>
            <a:off x="683568" y="188640"/>
            <a:ext cx="77689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Constantia" pitchFamily="18" charset="0"/>
              </a:rPr>
              <a:t>TERAPIE INTENSIVE POST-OPERATORIE MESSE A CONFRONTO SECONDO I DUE MODELLI VISTI</a:t>
            </a:r>
            <a:endParaRPr lang="it-IT" sz="2400" b="1" dirty="0">
              <a:latin typeface="Constantia" pitchFamily="18" charset="0"/>
            </a:endParaRPr>
          </a:p>
        </p:txBody>
      </p:sp>
      <p:sp>
        <p:nvSpPr>
          <p:cNvPr id="24579" name="CasellaDiTesto 2"/>
          <p:cNvSpPr txBox="1">
            <a:spLocks noChangeArrowheads="1"/>
          </p:cNvSpPr>
          <p:nvPr/>
        </p:nvSpPr>
        <p:spPr bwMode="auto">
          <a:xfrm>
            <a:off x="1115617" y="1268760"/>
            <a:ext cx="28803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TIPO A: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5 posti letto</a:t>
            </a:r>
          </a:p>
          <a:p>
            <a:pPr>
              <a:lnSpc>
                <a:spcPct val="75000"/>
              </a:lnSpc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1 responsabile medico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7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1 coordinatore infermiere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11 infermieri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 3 ausiliari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Circa 350 interventi di CC/anno</a:t>
            </a:r>
          </a:p>
          <a:p>
            <a:pPr>
              <a:lnSpc>
                <a:spcPct val="85000"/>
              </a:lnSpc>
            </a:pPr>
            <a:endParaRPr lang="it-IT" dirty="0">
              <a:latin typeface="Constantia" pitchFamily="18" charset="0"/>
            </a:endParaRPr>
          </a:p>
          <a:p>
            <a:pPr>
              <a:lnSpc>
                <a:spcPct val="110000"/>
              </a:lnSpc>
            </a:pPr>
            <a:endParaRPr lang="it-IT" sz="2000" dirty="0"/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4860032" y="1268760"/>
            <a:ext cx="2880320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 smtClean="0">
                <a:latin typeface="Constantia" pitchFamily="18" charset="0"/>
              </a:rPr>
              <a:t>TIPO B:</a:t>
            </a:r>
          </a:p>
          <a:p>
            <a:pPr algn="just">
              <a:lnSpc>
                <a:spcPct val="120000"/>
              </a:lnSpc>
            </a:pPr>
            <a:endParaRPr lang="it-IT" b="1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Italia Centrale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11 posti letto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 20 medici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36 infermieri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endParaRPr lang="it-IT" dirty="0" smtClean="0">
              <a:latin typeface="Constantia" pitchFamily="18" charset="0"/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dirty="0" smtClean="0">
                <a:latin typeface="Constantia" pitchFamily="18" charset="0"/>
              </a:rPr>
              <a:t>Circa 1000 interventi di CC/anno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1547664" y="2780928"/>
            <a:ext cx="244827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(ISiB-CNR)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smtClean="0">
                <a:solidFill>
                  <a:schemeClr val="tx1"/>
                </a:solidFill>
              </a:rPr>
              <a:t>Un modello per la qualificazione di una terapia intensiva postoperatoria cardiochirurgica </a:t>
            </a:r>
          </a:p>
          <a:p>
            <a:r>
              <a:rPr lang="it-IT" sz="1200" b="1" smtClean="0">
                <a:solidFill>
                  <a:schemeClr val="tx1"/>
                </a:solidFill>
              </a:rPr>
              <a:t>Fabrizio Clemente - Istituto di Ingegneria Biomedica (ISiB-CNR) - Roma</a:t>
            </a:r>
          </a:p>
          <a:p>
            <a:endParaRPr lang="it-IT" sz="1200" smtClean="0"/>
          </a:p>
          <a:p>
            <a:r>
              <a:rPr lang="it-IT" sz="1200" b="1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3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Indicatori 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MINISAN- </a:t>
            </a: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Si.Ve.A.S.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(dati 2008)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215829" cy="348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753498" y="1357703"/>
            <a:ext cx="21602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Individuazione aree di riferimento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749808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i="1" dirty="0" smtClean="0"/>
              <a:t>Degenze medie</a:t>
            </a:r>
          </a:p>
          <a:p>
            <a:endParaRPr lang="it-IT" i="1" dirty="0" smtClean="0"/>
          </a:p>
          <a:p>
            <a:endParaRPr lang="it-IT" sz="2000" i="1" dirty="0" smtClean="0"/>
          </a:p>
          <a:p>
            <a:endParaRPr lang="it-IT" sz="2000" i="1" dirty="0" smtClean="0"/>
          </a:p>
          <a:p>
            <a:pPr>
              <a:buNone/>
            </a:pPr>
            <a:r>
              <a:rPr lang="it-IT" sz="2000" dirty="0" smtClean="0"/>
              <a:t>Totale = 3,03 </a:t>
            </a:r>
            <a:r>
              <a:rPr lang="it-IT" sz="2000" dirty="0" err="1" smtClean="0"/>
              <a:t>gg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BAC =   2,10 </a:t>
            </a:r>
            <a:r>
              <a:rPr lang="it-IT" sz="2000" dirty="0" err="1" smtClean="0"/>
              <a:t>gg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AO =     3,62 </a:t>
            </a:r>
            <a:r>
              <a:rPr lang="it-IT" sz="2000" dirty="0" err="1" smtClean="0"/>
              <a:t>gg</a:t>
            </a:r>
            <a:endParaRPr lang="it-IT" sz="2000" dirty="0" smtClean="0"/>
          </a:p>
          <a:p>
            <a:pPr>
              <a:buNone/>
            </a:pPr>
            <a:r>
              <a:rPr lang="it-IT" sz="2000" dirty="0" err="1" smtClean="0"/>
              <a:t>Valv</a:t>
            </a:r>
            <a:r>
              <a:rPr lang="it-IT" sz="2000" dirty="0" smtClean="0"/>
              <a:t> =    2,51 </a:t>
            </a:r>
            <a:r>
              <a:rPr lang="it-IT" sz="2000" dirty="0" err="1" smtClean="0"/>
              <a:t>gg</a:t>
            </a:r>
            <a:endParaRPr lang="it-IT" sz="2000" dirty="0" smtClean="0"/>
          </a:p>
          <a:p>
            <a:endParaRPr lang="it-IT" sz="2000" i="1" dirty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3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Measure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3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Processo – Degenza [</a:t>
            </a:r>
            <a:r>
              <a:rPr lang="it-IT" sz="4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gg</a:t>
            </a:r>
            <a:r>
              <a:rPr lang="it-IT" sz="43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]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56886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5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020" y="1340768"/>
            <a:ext cx="8676456" cy="439248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200" b="1" dirty="0" smtClean="0"/>
              <a:t>Una sintesi dei diversi punti di vista </a:t>
            </a:r>
          </a:p>
          <a:p>
            <a:pPr marL="0" indent="0" algn="ctr">
              <a:buNone/>
            </a:pPr>
            <a:r>
              <a:rPr lang="it-IT" b="1" dirty="0" err="1" smtClean="0">
                <a:solidFill>
                  <a:srgbClr val="00B0F0"/>
                </a:solidFill>
              </a:rPr>
              <a:t>stakeholders</a:t>
            </a:r>
            <a:r>
              <a:rPr lang="it-IT" b="1" dirty="0" smtClean="0">
                <a:solidFill>
                  <a:srgbClr val="00B0F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B0F0"/>
                </a:solidFill>
              </a:rPr>
              <a:t>mix di fattori</a:t>
            </a:r>
          </a:p>
          <a:p>
            <a:pPr marL="0" indent="0" algn="ctr">
              <a:buNone/>
            </a:pPr>
            <a:endParaRPr lang="it-IT" sz="2000" b="1" dirty="0" smtClean="0">
              <a:solidFill>
                <a:srgbClr val="00B0F0"/>
              </a:solidFill>
            </a:endParaRPr>
          </a:p>
          <a:p>
            <a:pPr marL="442913" indent="-360363">
              <a:buFont typeface="Wingdings" pitchFamily="2" charset="2"/>
              <a:buChar char="ü"/>
            </a:pPr>
            <a:r>
              <a:rPr lang="it-IT" sz="2200" i="1" dirty="0" smtClean="0"/>
              <a:t>utilizzo corretto ed adeguato delle risorse umane ed economiche (</a:t>
            </a:r>
            <a:r>
              <a:rPr lang="it-IT" sz="2200" i="1" u="sng" dirty="0" smtClean="0"/>
              <a:t>organizzazione</a:t>
            </a:r>
            <a:r>
              <a:rPr lang="it-IT" sz="2200" i="1" dirty="0" smtClean="0"/>
              <a:t>)</a:t>
            </a:r>
          </a:p>
          <a:p>
            <a:pPr marL="442913" indent="-360363">
              <a:buFont typeface="Wingdings" pitchFamily="2" charset="2"/>
              <a:buChar char="ü"/>
            </a:pPr>
            <a:r>
              <a:rPr lang="it-IT" sz="2200" i="1" dirty="0" smtClean="0"/>
              <a:t>valutazione degli investimenti o rapporto costo/beneficio (</a:t>
            </a:r>
            <a:r>
              <a:rPr lang="it-IT" sz="2200" i="1" u="sng" dirty="0" smtClean="0"/>
              <a:t>costi</a:t>
            </a:r>
            <a:r>
              <a:rPr lang="it-IT" sz="2200" i="1" dirty="0" smtClean="0"/>
              <a:t>) </a:t>
            </a:r>
          </a:p>
          <a:p>
            <a:pPr marL="442913" indent="-360363">
              <a:buFont typeface="Wingdings" pitchFamily="2" charset="2"/>
              <a:buChar char="ü"/>
            </a:pPr>
            <a:r>
              <a:rPr lang="it-IT" sz="2200" i="1" dirty="0" smtClean="0"/>
              <a:t>livello assistenziale garantito (</a:t>
            </a:r>
            <a:r>
              <a:rPr lang="it-IT" sz="2200" i="1" u="sng" dirty="0" smtClean="0"/>
              <a:t>qualità tecnica delle cure</a:t>
            </a:r>
            <a:r>
              <a:rPr lang="it-IT" sz="2200" i="1" dirty="0" smtClean="0"/>
              <a:t>)</a:t>
            </a:r>
          </a:p>
          <a:p>
            <a:pPr marL="442913" indent="-360363">
              <a:buFont typeface="Wingdings" pitchFamily="2" charset="2"/>
              <a:buChar char="ü"/>
            </a:pPr>
            <a:r>
              <a:rPr lang="it-IT" sz="2200" i="1" dirty="0" smtClean="0"/>
              <a:t>qualità percepita dal cliente (</a:t>
            </a:r>
            <a:r>
              <a:rPr lang="it-IT" sz="2200" i="1" u="sng" dirty="0" smtClean="0"/>
              <a:t>cure ricevute</a:t>
            </a:r>
            <a:r>
              <a:rPr lang="it-IT" sz="2200" i="1" dirty="0" smtClean="0"/>
              <a:t>)</a:t>
            </a:r>
          </a:p>
          <a:p>
            <a:pPr marL="442913" indent="-360363">
              <a:buFont typeface="Wingdings" pitchFamily="2" charset="2"/>
              <a:buChar char="ü"/>
            </a:pPr>
            <a:r>
              <a:rPr lang="it-IT" sz="2200" i="1" dirty="0" smtClean="0"/>
              <a:t>esiti delle prestazioni (</a:t>
            </a:r>
            <a:r>
              <a:rPr lang="it-IT" sz="2200" i="1" u="sng" dirty="0" smtClean="0"/>
              <a:t>cure fornite</a:t>
            </a:r>
            <a:r>
              <a:rPr lang="it-IT" sz="2200" i="1" dirty="0" smtClean="0"/>
              <a:t>)</a:t>
            </a:r>
          </a:p>
          <a:p>
            <a:pPr marL="442913" indent="-360363">
              <a:buNone/>
            </a:pPr>
            <a:r>
              <a:rPr lang="it-IT" sz="2200" dirty="0" smtClean="0"/>
              <a:t> </a:t>
            </a:r>
            <a:endParaRPr lang="it-IT" sz="2200" i="1" dirty="0" smtClean="0"/>
          </a:p>
        </p:txBody>
      </p:sp>
      <p:sp>
        <p:nvSpPr>
          <p:cNvPr id="4" name="Titolo 8"/>
          <p:cNvSpPr txBox="1">
            <a:spLocks/>
          </p:cNvSpPr>
          <p:nvPr/>
        </p:nvSpPr>
        <p:spPr>
          <a:xfrm>
            <a:off x="395536" y="188640"/>
            <a:ext cx="8518202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Qualità in Sanità: </a:t>
            </a:r>
            <a:r>
              <a:rPr kumimoji="0" lang="it-IT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Obiettivi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Benchmarking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39552" y="1340768"/>
            <a:ext cx="8374186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TIPO A – TIPO B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Mortalità osservata          </a:t>
            </a:r>
            <a:r>
              <a:rPr lang="it-IT" i="1" dirty="0" err="1" smtClean="0"/>
              <a:t>LoS</a:t>
            </a:r>
            <a:r>
              <a:rPr lang="it-IT" i="1" dirty="0" smtClean="0"/>
              <a:t> [gg]</a:t>
            </a:r>
            <a:endParaRPr lang="it-IT" i="1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139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475656" y="5337502"/>
            <a:ext cx="651025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TIPO B</a:t>
            </a:r>
            <a:endParaRPr lang="it-IT" sz="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68847" y="5311899"/>
            <a:ext cx="651025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TIPO A</a:t>
            </a:r>
            <a:endParaRPr lang="it-IT" sz="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745783" y="5085184"/>
            <a:ext cx="858665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TIPO B – TIPO A</a:t>
            </a:r>
            <a:endParaRPr lang="it-IT" sz="7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516216" y="5085184"/>
            <a:ext cx="858665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TIPO B – TIPO A</a:t>
            </a:r>
            <a:endParaRPr lang="it-IT" sz="7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369519" y="5085184"/>
            <a:ext cx="858665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TIPO B – TIPO A</a:t>
            </a:r>
            <a:endParaRPr lang="it-IT" sz="7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855319" y="2564904"/>
            <a:ext cx="2677121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TIPO B – TIPO A</a:t>
            </a:r>
            <a:endParaRPr lang="it-IT" sz="700" dirty="0"/>
          </a:p>
        </p:txBody>
      </p:sp>
      <p:sp>
        <p:nvSpPr>
          <p:cNvPr id="17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18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3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Analyze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Benchmarking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268760"/>
            <a:ext cx="7704856" cy="480060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TIPO B - P. Margherita </a:t>
            </a:r>
          </a:p>
          <a:p>
            <a:pPr marL="0" indent="0">
              <a:buNone/>
            </a:pPr>
            <a:r>
              <a:rPr lang="it-IT" i="1" dirty="0" smtClean="0"/>
              <a:t>Mortalità osservate           </a:t>
            </a:r>
            <a:r>
              <a:rPr lang="it-IT" i="1" dirty="0" err="1" smtClean="0"/>
              <a:t>LoS</a:t>
            </a:r>
            <a:r>
              <a:rPr lang="it-IT" i="1" dirty="0" smtClean="0"/>
              <a:t> [gg]</a:t>
            </a:r>
            <a:endParaRPr lang="it-IT" i="1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41399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843808" y="5373796"/>
            <a:ext cx="1011065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TIPO B</a:t>
            </a:r>
            <a:endParaRPr lang="it-IT" sz="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96136" y="5229200"/>
            <a:ext cx="356188" cy="169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500" dirty="0" smtClean="0"/>
              <a:t>TIPO B</a:t>
            </a:r>
            <a:endParaRPr lang="it-IT" sz="5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620672" y="4510772"/>
            <a:ext cx="80342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TIPO B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24124" y="5229200"/>
            <a:ext cx="356188" cy="169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500" dirty="0" smtClean="0"/>
              <a:t>TIPO B</a:t>
            </a:r>
            <a:endParaRPr lang="it-IT" sz="5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48260" y="5233318"/>
            <a:ext cx="356188" cy="139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500" dirty="0" smtClean="0"/>
              <a:t>TIPO B</a:t>
            </a:r>
            <a:endParaRPr lang="it-IT" sz="500" dirty="0"/>
          </a:p>
        </p:txBody>
      </p:sp>
      <p:sp>
        <p:nvSpPr>
          <p:cNvPr id="14" name="Segnaposto piè di pagina 5"/>
          <p:cNvSpPr txBox="1">
            <a:spLocks/>
          </p:cNvSpPr>
          <p:nvPr/>
        </p:nvSpPr>
        <p:spPr>
          <a:xfrm>
            <a:off x="2483768" y="5877272"/>
            <a:ext cx="6019800" cy="980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modello per la qualificazione di una terapia intensiva postoperatoria cardiochirurgica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Fabrizio Clemente - Istituto di Ingegneria Biomedica (</a:t>
            </a:r>
            <a:r>
              <a:rPr kumimoji="0" lang="it-IT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ISiB</a:t>
            </a: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-CNR) -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“La Sicurezza nelle Cure” – Napoli 20 settembre 2012</a:t>
            </a:r>
            <a:endParaRPr kumimoji="0" lang="it-IT" sz="105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1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smtClean="0">
                <a:solidFill>
                  <a:schemeClr val="tx1"/>
                </a:solidFill>
              </a:rPr>
              <a:t>Un modello per la qualificazione di una terapia intensiva postoperatoria cardiochirurgica </a:t>
            </a:r>
          </a:p>
          <a:p>
            <a:r>
              <a:rPr lang="it-IT" sz="1200" b="1" smtClean="0">
                <a:solidFill>
                  <a:schemeClr val="tx1"/>
                </a:solidFill>
              </a:rPr>
              <a:t>Fabrizio Clemente - Istituto di Ingegneria Biomedica (ISiB-CNR) - Roma</a:t>
            </a:r>
          </a:p>
          <a:p>
            <a:endParaRPr lang="it-IT" sz="1200" smtClean="0"/>
          </a:p>
          <a:p>
            <a:r>
              <a:rPr lang="it-IT" sz="1200" b="1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215829" cy="348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39096"/>
            <a:ext cx="5133047" cy="36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753498" y="1357703"/>
            <a:ext cx="21602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Individuazione aree di riferimento</a:t>
            </a:r>
          </a:p>
        </p:txBody>
      </p:sp>
      <p:sp>
        <p:nvSpPr>
          <p:cNvPr id="9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Indicatori 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MINISAN- </a:t>
            </a: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Si.Ve.A.S.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(dati 2008)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smtClean="0">
                <a:solidFill>
                  <a:schemeClr val="tx1"/>
                </a:solidFill>
              </a:rPr>
              <a:t>Un modello per la qualificazione di una terapia intensiva postoperatoria cardiochirurgica </a:t>
            </a:r>
          </a:p>
          <a:p>
            <a:r>
              <a:rPr lang="it-IT" sz="1200" b="1" smtClean="0">
                <a:solidFill>
                  <a:schemeClr val="tx1"/>
                </a:solidFill>
              </a:rPr>
              <a:t>Fabrizio Clemente - Istituto di Ingegneria Biomedica (ISiB-CNR) - Roma</a:t>
            </a:r>
          </a:p>
          <a:p>
            <a:endParaRPr lang="it-IT" sz="1200" smtClean="0"/>
          </a:p>
          <a:p>
            <a:r>
              <a:rPr lang="it-IT" sz="1200" b="1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215829" cy="348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5076577" cy="35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753498" y="1357703"/>
            <a:ext cx="21602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Individuazione aree di riferimento</a:t>
            </a:r>
          </a:p>
        </p:txBody>
      </p:sp>
      <p:sp>
        <p:nvSpPr>
          <p:cNvPr id="9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Indicatori </a:t>
            </a:r>
            <a:r>
              <a:rPr lang="it-IT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MINISAN- </a:t>
            </a:r>
            <a:r>
              <a:rPr kumimoji="0" lang="it-IT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Si.Ve.A.S.</a:t>
            </a:r>
            <a:r>
              <a:rPr kumimoji="0" lang="it-IT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(dati 2008)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5877272"/>
            <a:ext cx="6019800" cy="980728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Un modello per la qualificazione di una terapia intensiva postoperatoria </a:t>
            </a:r>
            <a:r>
              <a:rPr lang="it-IT" sz="1200" b="1" dirty="0" err="1" smtClean="0">
                <a:solidFill>
                  <a:schemeClr val="tx1"/>
                </a:solidFill>
              </a:rPr>
              <a:t>cardiochirurgica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Fabrizio Clemente - Istituto di Ingegneria </a:t>
            </a:r>
            <a:r>
              <a:rPr lang="it-IT" sz="1200" b="1" dirty="0" err="1" smtClean="0">
                <a:solidFill>
                  <a:schemeClr val="tx1"/>
                </a:solidFill>
              </a:rPr>
              <a:t>Biomedica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ISiB-CNR</a:t>
            </a:r>
            <a:r>
              <a:rPr lang="it-IT" sz="1200" b="1" dirty="0" smtClean="0">
                <a:solidFill>
                  <a:schemeClr val="tx1"/>
                </a:solidFill>
              </a:rPr>
              <a:t>) - Roma</a:t>
            </a:r>
          </a:p>
          <a:p>
            <a:endParaRPr lang="it-IT" sz="1200" dirty="0" smtClean="0"/>
          </a:p>
          <a:p>
            <a:r>
              <a:rPr lang="it-IT" sz="1200" b="1" dirty="0" smtClean="0">
                <a:solidFill>
                  <a:schemeClr val="tx1"/>
                </a:solidFill>
              </a:rPr>
              <a:t>“La Sicurezza nelle Cure” – Napoli 20 settembre 2012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1164492" y="1070140"/>
            <a:ext cx="7439956" cy="4849336"/>
            <a:chOff x="372606" y="900113"/>
            <a:chExt cx="8883583" cy="561873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5616" y="900113"/>
              <a:ext cx="7520311" cy="5057775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7228264" y="4155253"/>
              <a:ext cx="936103" cy="724760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00" b="1" dirty="0" smtClean="0">
                  <a:latin typeface="Times New Roman" pitchFamily="18" charset="0"/>
                  <a:cs typeface="Times New Roman" pitchFamily="18" charset="0"/>
                </a:rPr>
                <a:t>ESITI</a:t>
              </a:r>
            </a:p>
            <a:p>
              <a:r>
                <a:rPr lang="it-IT" sz="500" dirty="0" smtClean="0">
                  <a:latin typeface="Times New Roman" pitchFamily="18" charset="0"/>
                  <a:cs typeface="Times New Roman" pitchFamily="18" charset="0"/>
                </a:rPr>
                <a:t>Complicazioni</a:t>
              </a:r>
            </a:p>
            <a:p>
              <a:r>
                <a:rPr lang="it-IT" sz="500" dirty="0" smtClean="0">
                  <a:latin typeface="Times New Roman" pitchFamily="18" charset="0"/>
                  <a:cs typeface="Times New Roman" pitchFamily="18" charset="0"/>
                </a:rPr>
                <a:t>Mortalità</a:t>
              </a:r>
            </a:p>
            <a:p>
              <a:r>
                <a:rPr lang="it-IT" sz="500" dirty="0" smtClean="0">
                  <a:latin typeface="Times New Roman" pitchFamily="18" charset="0"/>
                  <a:cs typeface="Times New Roman" pitchFamily="18" charset="0"/>
                </a:rPr>
                <a:t>Infezioni</a:t>
              </a:r>
            </a:p>
            <a:p>
              <a:r>
                <a:rPr lang="it-IT" sz="500" dirty="0" smtClean="0">
                  <a:latin typeface="Times New Roman" pitchFamily="18" charset="0"/>
                  <a:cs typeface="Times New Roman" pitchFamily="18" charset="0"/>
                </a:rPr>
                <a:t>(uso antibiotici)</a:t>
              </a:r>
            </a:p>
            <a:p>
              <a:r>
                <a:rPr lang="it-IT" sz="500" dirty="0" smtClean="0">
                  <a:latin typeface="Times New Roman" pitchFamily="18" charset="0"/>
                  <a:cs typeface="Times New Roman" pitchFamily="18" charset="0"/>
                </a:rPr>
                <a:t>Nutrizione</a:t>
              </a:r>
            </a:p>
            <a:p>
              <a:r>
                <a:rPr lang="it-IT" sz="500" dirty="0" smtClean="0">
                  <a:latin typeface="Times New Roman" pitchFamily="18" charset="0"/>
                  <a:cs typeface="Times New Roman" pitchFamily="18" charset="0"/>
                </a:rPr>
                <a:t>…..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5921075" y="3923879"/>
              <a:ext cx="3619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sellaDiTesto 10"/>
            <p:cNvSpPr txBox="1"/>
            <p:nvPr/>
          </p:nvSpPr>
          <p:spPr>
            <a:xfrm>
              <a:off x="5398804" y="4127784"/>
              <a:ext cx="1512168" cy="601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" b="1" dirty="0" smtClean="0">
                  <a:latin typeface="Times New Roman" pitchFamily="18" charset="0"/>
                  <a:cs typeface="Times New Roman" pitchFamily="18" charset="0"/>
                </a:rPr>
                <a:t>PROCESSI</a:t>
              </a:r>
            </a:p>
            <a:p>
              <a:r>
                <a:rPr lang="it-IT" sz="400" dirty="0" smtClean="0">
                  <a:latin typeface="Times New Roman" pitchFamily="18" charset="0"/>
                  <a:cs typeface="Times New Roman" pitchFamily="18" charset="0"/>
                </a:rPr>
                <a:t>Processi terapeutici</a:t>
              </a:r>
            </a:p>
            <a:p>
              <a:r>
                <a:rPr lang="it-IT" sz="400" dirty="0" smtClean="0">
                  <a:latin typeface="Times New Roman" pitchFamily="18" charset="0"/>
                  <a:cs typeface="Times New Roman" pitchFamily="18" charset="0"/>
                </a:rPr>
                <a:t>Protocolli ammissione Protocolli dimissione (LOS)</a:t>
              </a:r>
            </a:p>
            <a:p>
              <a:r>
                <a:rPr lang="it-IT" sz="400" dirty="0" smtClean="0">
                  <a:latin typeface="Times New Roman" pitchFamily="18" charset="0"/>
                  <a:cs typeface="Times New Roman" pitchFamily="18" charset="0"/>
                </a:rPr>
                <a:t>Ospitalità - accoglienza</a:t>
              </a:r>
            </a:p>
            <a:p>
              <a:r>
                <a:rPr lang="it-IT" sz="400" dirty="0" smtClean="0">
                  <a:latin typeface="Times New Roman" pitchFamily="18" charset="0"/>
                  <a:cs typeface="Times New Roman" pitchFamily="18" charset="0"/>
                </a:rPr>
                <a:t>Relazione operatori - utenti</a:t>
              </a:r>
            </a:p>
            <a:p>
              <a:r>
                <a:rPr lang="it-IT" sz="400" dirty="0" smtClean="0">
                  <a:latin typeface="Times New Roman" pitchFamily="18" charset="0"/>
                  <a:cs typeface="Times New Roman" pitchFamily="18" charset="0"/>
                </a:rPr>
                <a:t>Indici di occupazione </a:t>
              </a:r>
            </a:p>
            <a:p>
              <a:r>
                <a:rPr lang="it-IT" sz="400" dirty="0" smtClean="0">
                  <a:latin typeface="Times New Roman" pitchFamily="18" charset="0"/>
                  <a:cs typeface="Times New Roman" pitchFamily="18" charset="0"/>
                </a:rPr>
                <a:t>…..</a:t>
              </a:r>
              <a:endParaRPr lang="it-IT" sz="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95968" y="1052736"/>
              <a:ext cx="1207433" cy="3535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1400" dirty="0" smtClean="0"/>
                <a:t>FORNITORE</a:t>
              </a:r>
              <a:endParaRPr lang="it-IT" sz="14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83568" y="5733255"/>
              <a:ext cx="916237" cy="3535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1400" dirty="0" smtClean="0"/>
                <a:t>CLIENTE</a:t>
              </a:r>
              <a:endParaRPr lang="it-IT" sz="14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707904" y="6165304"/>
              <a:ext cx="1862038" cy="35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Livello popolazione</a:t>
              </a:r>
              <a:endParaRPr lang="it-IT" sz="14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012160" y="6165304"/>
              <a:ext cx="1541882" cy="35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Livello paziente</a:t>
              </a:r>
              <a:endParaRPr lang="it-IT" sz="1400" dirty="0"/>
            </a:p>
          </p:txBody>
        </p:sp>
        <p:cxnSp>
          <p:nvCxnSpPr>
            <p:cNvPr id="16" name="Connettore 1 15"/>
            <p:cNvCxnSpPr/>
            <p:nvPr/>
          </p:nvCxnSpPr>
          <p:spPr>
            <a:xfrm flipH="1">
              <a:off x="5284048" y="1052736"/>
              <a:ext cx="3528392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5284048" y="1052736"/>
              <a:ext cx="72008" cy="460851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H="1">
              <a:off x="5404916" y="5645482"/>
              <a:ext cx="3528392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8603238" y="3269218"/>
              <a:ext cx="652951" cy="494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/>
                <a:t>Unità </a:t>
              </a:r>
            </a:p>
            <a:p>
              <a:r>
                <a:rPr lang="it-IT" sz="1050" dirty="0" smtClean="0"/>
                <a:t>Clinica</a:t>
              </a:r>
              <a:endParaRPr lang="it-IT" sz="1050" dirty="0"/>
            </a:p>
          </p:txBody>
        </p:sp>
        <p:cxnSp>
          <p:nvCxnSpPr>
            <p:cNvPr id="20" name="Connettore 1 19"/>
            <p:cNvCxnSpPr>
              <a:stCxn id="19" idx="2"/>
            </p:cNvCxnSpPr>
            <p:nvPr/>
          </p:nvCxnSpPr>
          <p:spPr>
            <a:xfrm>
              <a:off x="8929714" y="3764176"/>
              <a:ext cx="26742" cy="189707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8922802" y="1052736"/>
              <a:ext cx="0" cy="208823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372606" y="3368950"/>
              <a:ext cx="1379245" cy="424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dirty="0" smtClean="0"/>
                <a:t>PROCESSO</a:t>
              </a:r>
              <a:endParaRPr lang="it-IT" dirty="0"/>
            </a:p>
          </p:txBody>
        </p:sp>
        <p:sp>
          <p:nvSpPr>
            <p:cNvPr id="23" name="Parentesi graffa chiusa 22"/>
            <p:cNvSpPr/>
            <p:nvPr/>
          </p:nvSpPr>
          <p:spPr>
            <a:xfrm rot="5400000">
              <a:off x="4355976" y="4869160"/>
              <a:ext cx="216024" cy="237626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4" name="Parentesi graffa chiusa 23"/>
            <p:cNvSpPr/>
            <p:nvPr/>
          </p:nvSpPr>
          <p:spPr>
            <a:xfrm rot="5400000">
              <a:off x="6912260" y="4497826"/>
              <a:ext cx="144016" cy="309634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5" name="Freccia in giù 24"/>
            <p:cNvSpPr/>
            <p:nvPr/>
          </p:nvSpPr>
          <p:spPr>
            <a:xfrm>
              <a:off x="827584" y="1844824"/>
              <a:ext cx="576064" cy="1008112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6" name="Freccia in giù 25"/>
            <p:cNvSpPr/>
            <p:nvPr/>
          </p:nvSpPr>
          <p:spPr>
            <a:xfrm>
              <a:off x="899592" y="4365104"/>
              <a:ext cx="576064" cy="1008112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</p:grpSp>
      <p:sp>
        <p:nvSpPr>
          <p:cNvPr id="3" name="Titolo 8"/>
          <p:cNvSpPr txBox="1">
            <a:spLocks/>
          </p:cNvSpPr>
          <p:nvPr/>
        </p:nvSpPr>
        <p:spPr>
          <a:xfrm>
            <a:off x="467544" y="188640"/>
            <a:ext cx="844619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Modello</a:t>
            </a:r>
            <a:endParaRPr kumimoji="0" lang="it-IT" sz="43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946851" y="5623148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[</a:t>
            </a:r>
            <a:r>
              <a:rPr lang="it-IT" sz="1000" dirty="0" err="1" smtClean="0"/>
              <a:t>Handler</a:t>
            </a:r>
            <a:r>
              <a:rPr lang="it-IT" sz="1000" dirty="0" smtClean="0"/>
              <a:t> </a:t>
            </a:r>
            <a:r>
              <a:rPr lang="it-IT" sz="1000" dirty="0" err="1" smtClean="0"/>
              <a:t>et</a:t>
            </a:r>
            <a:r>
              <a:rPr lang="it-IT" sz="1000" dirty="0" smtClean="0"/>
              <a:t> al , 2001]</a:t>
            </a:r>
            <a:endParaRPr lang="it-IT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4289</Words>
  <Application>Microsoft Office PowerPoint</Application>
  <PresentationFormat>Presentazione su schermo (4:3)</PresentationFormat>
  <Paragraphs>886</Paragraphs>
  <Slides>63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63</vt:i4>
      </vt:variant>
    </vt:vector>
  </HeadingPairs>
  <TitlesOfParts>
    <vt:vector size="66" baseType="lpstr">
      <vt:lpstr>Tema di Office</vt:lpstr>
      <vt:lpstr>Documento</vt:lpstr>
      <vt:lpstr>Modello con attivazione macro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2011</dc:creator>
  <cp:lastModifiedBy>Administrator</cp:lastModifiedBy>
  <cp:revision>211</cp:revision>
  <dcterms:created xsi:type="dcterms:W3CDTF">2012-08-10T12:30:40Z</dcterms:created>
  <dcterms:modified xsi:type="dcterms:W3CDTF">2012-09-20T06:45:12Z</dcterms:modified>
</cp:coreProperties>
</file>